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1"/>
  </p:sldMasterIdLst>
  <p:notesMasterIdLst>
    <p:notesMasterId r:id="rId38"/>
  </p:notesMasterIdLst>
  <p:handoutMasterIdLst>
    <p:handoutMasterId r:id="rId39"/>
  </p:handoutMasterIdLst>
  <p:sldIdLst>
    <p:sldId id="2145706631" r:id="rId2"/>
    <p:sldId id="2145706634" r:id="rId3"/>
    <p:sldId id="2145706648" r:id="rId4"/>
    <p:sldId id="2145706650" r:id="rId5"/>
    <p:sldId id="2145706654" r:id="rId6"/>
    <p:sldId id="1049" r:id="rId7"/>
    <p:sldId id="2145706652" r:id="rId8"/>
    <p:sldId id="2145706653" r:id="rId9"/>
    <p:sldId id="2145706651" r:id="rId10"/>
    <p:sldId id="2145706659" r:id="rId11"/>
    <p:sldId id="2145706656" r:id="rId12"/>
    <p:sldId id="2145706657" r:id="rId13"/>
    <p:sldId id="2145706658" r:id="rId14"/>
    <p:sldId id="2145706655" r:id="rId15"/>
    <p:sldId id="2145706660" r:id="rId16"/>
    <p:sldId id="2145706661" r:id="rId17"/>
    <p:sldId id="2145706662" r:id="rId18"/>
    <p:sldId id="2145706663" r:id="rId19"/>
    <p:sldId id="2145706664" r:id="rId20"/>
    <p:sldId id="2145706666" r:id="rId21"/>
    <p:sldId id="2145706667" r:id="rId22"/>
    <p:sldId id="2145706668" r:id="rId23"/>
    <p:sldId id="2145706669" r:id="rId24"/>
    <p:sldId id="2145706670" r:id="rId25"/>
    <p:sldId id="2145706671" r:id="rId26"/>
    <p:sldId id="2145706676" r:id="rId27"/>
    <p:sldId id="2145706673" r:id="rId28"/>
    <p:sldId id="2145706672" r:id="rId29"/>
    <p:sldId id="2145706674" r:id="rId30"/>
    <p:sldId id="2145706675" r:id="rId31"/>
    <p:sldId id="2145706677" r:id="rId32"/>
    <p:sldId id="2145706679" r:id="rId33"/>
    <p:sldId id="2145706678" r:id="rId34"/>
    <p:sldId id="2145706680" r:id="rId35"/>
    <p:sldId id="1041" r:id="rId36"/>
    <p:sldId id="2145706627" r:id="rId37"/>
  </p:sldIdLst>
  <p:sldSz cx="12192000" cy="6858000"/>
  <p:notesSz cx="6858000" cy="9144000"/>
  <p:embeddedFontLst>
    <p:embeddedFont>
      <p:font typeface="Consolas" panose="020B0609020204030204" pitchFamily="49" charset="0"/>
      <p:regular r:id="rId40"/>
      <p:bold r:id="rId41"/>
      <p:italic r:id="rId42"/>
      <p:boldItalic r:id="rId43"/>
    </p:embeddedFont>
    <p:embeddedFont>
      <p:font typeface="GreekC" panose="00000400000000000000" pitchFamily="2" charset="0"/>
      <p:regular r:id="rId44"/>
    </p:embeddedFont>
    <p:embeddedFont>
      <p:font typeface="Microsoft Sans Serif" panose="020B0604020202020204" pitchFamily="34" charset="0"/>
      <p:regular r:id="rId45"/>
    </p:embeddedFont>
    <p:embeddedFont>
      <p:font typeface="Ubuntu" panose="020B0604020202020204" charset="0"/>
      <p:regular r:id="rId46"/>
      <p:bold r:id="rId47"/>
      <p:italic r:id="rId48"/>
      <p:boldItalic r:id="rId49"/>
    </p:embeddedFont>
    <p:embeddedFont>
      <p:font typeface="Ubuntu Light" panose="020B0604030602030204" charset="0"/>
      <p:regular r:id="rId50"/>
      <p:italic r:id="rId51"/>
    </p:embeddedFont>
    <p:embeddedFont>
      <p:font typeface="Ubuntu Medium" panose="020B0604030602030204" charset="0"/>
      <p:regular r:id="rId52"/>
      <p:italic r:id="rId53"/>
    </p:embeddedFont>
  </p:embeddedFontLst>
  <p:custDataLst>
    <p:tags r:id="rId5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4374D59-C9C0-481A-93B7-5D33BB06F77F}">
          <p14:sldIdLst>
            <p14:sldId id="2145706631"/>
            <p14:sldId id="2145706634"/>
            <p14:sldId id="2145706648"/>
          </p14:sldIdLst>
        </p14:section>
        <p14:section name="PARSING_TXT" id="{74CA2DC3-6973-40EB-84EA-0019447E44F6}">
          <p14:sldIdLst>
            <p14:sldId id="2145706650"/>
            <p14:sldId id="2145706654"/>
            <p14:sldId id="1049"/>
            <p14:sldId id="2145706652"/>
            <p14:sldId id="2145706653"/>
            <p14:sldId id="2145706651"/>
            <p14:sldId id="2145706659"/>
            <p14:sldId id="2145706656"/>
            <p14:sldId id="2145706657"/>
            <p14:sldId id="2145706658"/>
            <p14:sldId id="2145706655"/>
          </p14:sldIdLst>
        </p14:section>
        <p14:section name="Integers_and_floats" id="{B1D537B3-61AA-4652-B1A4-6205293BE94C}">
          <p14:sldIdLst>
            <p14:sldId id="2145706660"/>
            <p14:sldId id="2145706661"/>
          </p14:sldIdLst>
        </p14:section>
        <p14:section name="Lists" id="{35B02D24-3048-4909-A548-C28D5B4B7455}">
          <p14:sldIdLst>
            <p14:sldId id="2145706662"/>
            <p14:sldId id="2145706663"/>
            <p14:sldId id="2145706664"/>
          </p14:sldIdLst>
        </p14:section>
        <p14:section name="Strings" id="{8F95FF6F-452C-43F5-8BA8-5ACF0785B295}">
          <p14:sldIdLst>
            <p14:sldId id="2145706666"/>
            <p14:sldId id="2145706667"/>
            <p14:sldId id="2145706668"/>
          </p14:sldIdLst>
        </p14:section>
        <p14:section name="dict_and_tuples" id="{F1C4D5BF-E745-408F-8C57-6597B2AB0C67}">
          <p14:sldIdLst>
            <p14:sldId id="2145706669"/>
            <p14:sldId id="2145706670"/>
            <p14:sldId id="2145706671"/>
            <p14:sldId id="2145706676"/>
            <p14:sldId id="2145706673"/>
            <p14:sldId id="2145706672"/>
            <p14:sldId id="2145706674"/>
            <p14:sldId id="2145706675"/>
            <p14:sldId id="2145706677"/>
            <p14:sldId id="2145706679"/>
            <p14:sldId id="2145706678"/>
            <p14:sldId id="2145706680"/>
            <p14:sldId id="1041"/>
            <p14:sldId id="2145706627"/>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BDB"/>
    <a:srgbClr val="FFFFFF"/>
    <a:srgbClr val="000000"/>
    <a:srgbClr val="178C3D"/>
    <a:srgbClr val="272936"/>
    <a:srgbClr val="173340"/>
    <a:srgbClr val="ECECEC"/>
    <a:srgbClr val="D9D9D9"/>
    <a:srgbClr val="2B0A3D"/>
    <a:srgbClr val="007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96323" autoAdjust="0"/>
  </p:normalViewPr>
  <p:slideViewPr>
    <p:cSldViewPr snapToObjects="1">
      <p:cViewPr varScale="1">
        <p:scale>
          <a:sx n="47" d="100"/>
          <a:sy n="47" d="100"/>
        </p:scale>
        <p:origin x="504" y="48"/>
      </p:cViewPr>
      <p:guideLst>
        <p:guide orient="horz" pos="2341"/>
        <p:guide pos="3840"/>
      </p:guideLst>
    </p:cSldViewPr>
  </p:slideViewPr>
  <p:outlineViewPr>
    <p:cViewPr>
      <p:scale>
        <a:sx n="33" d="100"/>
        <a:sy n="33" d="100"/>
      </p:scale>
      <p:origin x="0" y="-752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29/09/2025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‹Nº›</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29/09/2025</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‹Nº›</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1117151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31</a:t>
            </a:fld>
            <a:endParaRPr lang="pt-BR"/>
          </a:p>
        </p:txBody>
      </p:sp>
    </p:spTree>
    <p:extLst>
      <p:ext uri="{BB962C8B-B14F-4D97-AF65-F5344CB8AC3E}">
        <p14:creationId xmlns:p14="http://schemas.microsoft.com/office/powerpoint/2010/main" val="2195997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32</a:t>
            </a:fld>
            <a:endParaRPr lang="pt-BR"/>
          </a:p>
        </p:txBody>
      </p:sp>
    </p:spTree>
    <p:extLst>
      <p:ext uri="{BB962C8B-B14F-4D97-AF65-F5344CB8AC3E}">
        <p14:creationId xmlns:p14="http://schemas.microsoft.com/office/powerpoint/2010/main" val="1904597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33</a:t>
            </a:fld>
            <a:endParaRPr lang="pt-BR"/>
          </a:p>
        </p:txBody>
      </p:sp>
    </p:spTree>
    <p:extLst>
      <p:ext uri="{BB962C8B-B14F-4D97-AF65-F5344CB8AC3E}">
        <p14:creationId xmlns:p14="http://schemas.microsoft.com/office/powerpoint/2010/main" val="2698335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34</a:t>
            </a:fld>
            <a:endParaRPr lang="pt-BR"/>
          </a:p>
        </p:txBody>
      </p:sp>
    </p:spTree>
    <p:extLst>
      <p:ext uri="{BB962C8B-B14F-4D97-AF65-F5344CB8AC3E}">
        <p14:creationId xmlns:p14="http://schemas.microsoft.com/office/powerpoint/2010/main" val="487462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36</a:t>
            </a:fld>
            <a:endParaRPr lang="pt-BR"/>
          </a:p>
        </p:txBody>
      </p:sp>
    </p:spTree>
    <p:extLst>
      <p:ext uri="{BB962C8B-B14F-4D97-AF65-F5344CB8AC3E}">
        <p14:creationId xmlns:p14="http://schemas.microsoft.com/office/powerpoint/2010/main" val="100538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3365776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2274102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109206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47460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750010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327595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479521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631857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1Header" descr="Airbus Amber ">
            <a:extLst>
              <a:ext uri="{FF2B5EF4-FFF2-40B4-BE49-F238E27FC236}">
                <a16:creationId xmlns:a16="http://schemas.microsoft.com/office/drawing/2014/main" id="{CF3683B7-96EE-48A5-9E37-63E4A13BEF31}"/>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1Footer" descr="Airbus Amber ">
            <a:extLst>
              <a:ext uri="{FF2B5EF4-FFF2-40B4-BE49-F238E27FC236}">
                <a16:creationId xmlns:a16="http://schemas.microsoft.com/office/drawing/2014/main" id="{221670EA-C2D6-4F01-9425-0E8924AAC095}"/>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Slide 1Header" descr=".">
            <a:extLst>
              <a:ext uri="{FF2B5EF4-FFF2-40B4-BE49-F238E27FC236}">
                <a16:creationId xmlns:a16="http://schemas.microsoft.com/office/drawing/2014/main" id="{6BFBF32F-1392-44D7-B6B4-0ADF56226CAB}"/>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Title Slide 1Footer" descr=".">
            <a:extLst>
              <a:ext uri="{FF2B5EF4-FFF2-40B4-BE49-F238E27FC236}">
                <a16:creationId xmlns:a16="http://schemas.microsoft.com/office/drawing/2014/main" id="{53E99B84-59FE-4059-AB4F-84F4D466493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s-ES"/>
              <a:t>Haga clic para modificar el estilo de título del patrón</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Content 3 columns 1Header" descr="Airbus Amber ">
            <a:extLst>
              <a:ext uri="{FF2B5EF4-FFF2-40B4-BE49-F238E27FC236}">
                <a16:creationId xmlns:a16="http://schemas.microsoft.com/office/drawing/2014/main" id="{EE792551-361E-4ED7-8B7B-C36994BB923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fcSlideMaster.Content 3 columns 1Footer" descr="Airbus Amber ">
            <a:extLst>
              <a:ext uri="{FF2B5EF4-FFF2-40B4-BE49-F238E27FC236}">
                <a16:creationId xmlns:a16="http://schemas.microsoft.com/office/drawing/2014/main" id="{F9E79DCC-74B9-44FB-B0CD-EF6A528926E2}"/>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Content 3 columns 1Header" descr=".">
            <a:extLst>
              <a:ext uri="{FF2B5EF4-FFF2-40B4-BE49-F238E27FC236}">
                <a16:creationId xmlns:a16="http://schemas.microsoft.com/office/drawing/2014/main" id="{5F283F0C-A2CE-4AB8-A582-8C765EEB94EA}"/>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8" name="flSlideMaster.Content 3 columns 1Footer" descr=".">
            <a:extLst>
              <a:ext uri="{FF2B5EF4-FFF2-40B4-BE49-F238E27FC236}">
                <a16:creationId xmlns:a16="http://schemas.microsoft.com/office/drawing/2014/main" id="{BA1388E1-FD71-47D0-860D-1AA8EFD45CC7}"/>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s-ES"/>
              <a:t>Haga clic para modificar el estilo de título del patrón</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Content 3 columns 2Header" descr="Airbus Amber ">
            <a:extLst>
              <a:ext uri="{FF2B5EF4-FFF2-40B4-BE49-F238E27FC236}">
                <a16:creationId xmlns:a16="http://schemas.microsoft.com/office/drawing/2014/main" id="{D6AA6E45-455A-4F11-B247-4B36EAD4053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Content 3 columns 2Footer" descr="Airbus Amber ">
            <a:extLst>
              <a:ext uri="{FF2B5EF4-FFF2-40B4-BE49-F238E27FC236}">
                <a16:creationId xmlns:a16="http://schemas.microsoft.com/office/drawing/2014/main" id="{0C7019DE-3AD3-4764-8CED-7D925340873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Content 3 columns 2Header" descr=".">
            <a:extLst>
              <a:ext uri="{FF2B5EF4-FFF2-40B4-BE49-F238E27FC236}">
                <a16:creationId xmlns:a16="http://schemas.microsoft.com/office/drawing/2014/main" id="{56D24B0A-A1DC-4EBD-8E40-1980EB00763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Content 3 columns 2Footer" descr=".">
            <a:extLst>
              <a:ext uri="{FF2B5EF4-FFF2-40B4-BE49-F238E27FC236}">
                <a16:creationId xmlns:a16="http://schemas.microsoft.com/office/drawing/2014/main" id="{25C032C3-CDF4-49F3-886E-C24778D9B675}"/>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s-ES"/>
              <a:t>Haga clic para modificar el estilo de título del patrón</a:t>
            </a:r>
            <a:endParaRPr lang="de-DE"/>
          </a:p>
        </p:txBody>
      </p:sp>
      <p:sp>
        <p:nvSpPr>
          <p:cNvPr id="2" name="hcSlideMaster.Only TitleHeader" descr="Airbus Amber ">
            <a:extLst>
              <a:ext uri="{FF2B5EF4-FFF2-40B4-BE49-F238E27FC236}">
                <a16:creationId xmlns:a16="http://schemas.microsoft.com/office/drawing/2014/main" id="{F0E79B17-ED2D-480A-B761-BE8F0B53C4A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Only TitleFooter" descr="Airbus Amber ">
            <a:extLst>
              <a:ext uri="{FF2B5EF4-FFF2-40B4-BE49-F238E27FC236}">
                <a16:creationId xmlns:a16="http://schemas.microsoft.com/office/drawing/2014/main" id="{23A512BC-40D5-4324-B862-70D80C17A24E}"/>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Only TitleHeader" descr=".">
            <a:extLst>
              <a:ext uri="{FF2B5EF4-FFF2-40B4-BE49-F238E27FC236}">
                <a16:creationId xmlns:a16="http://schemas.microsoft.com/office/drawing/2014/main" id="{7416BF84-DD15-416C-AED1-66A07034BE32}"/>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Only TitleFooter" descr=".">
            <a:extLst>
              <a:ext uri="{FF2B5EF4-FFF2-40B4-BE49-F238E27FC236}">
                <a16:creationId xmlns:a16="http://schemas.microsoft.com/office/drawing/2014/main" id="{134C2956-5987-4D90-A777-4D88602A28BB}"/>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s-ES"/>
              <a:t>Haga clic para modificar el estilo de título del patrón</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Title and Content dark greyHeader" descr="Airbus Amber ">
            <a:extLst>
              <a:ext uri="{FF2B5EF4-FFF2-40B4-BE49-F238E27FC236}">
                <a16:creationId xmlns:a16="http://schemas.microsoft.com/office/drawing/2014/main" id="{E94F9D06-6FD7-4A7B-94A0-0CEED2ECF036}"/>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Content dark greyFooter" descr="Airbus Amber ">
            <a:extLst>
              <a:ext uri="{FF2B5EF4-FFF2-40B4-BE49-F238E27FC236}">
                <a16:creationId xmlns:a16="http://schemas.microsoft.com/office/drawing/2014/main" id="{9F6D95BE-B9CE-4AA4-8466-FEBD3FAC96C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itle and Content dark greyHeader" descr=".">
            <a:extLst>
              <a:ext uri="{FF2B5EF4-FFF2-40B4-BE49-F238E27FC236}">
                <a16:creationId xmlns:a16="http://schemas.microsoft.com/office/drawing/2014/main" id="{28D34B2B-686F-4A73-8895-E62669B26F2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itle and Content dark greyFooter" descr=".">
            <a:extLst>
              <a:ext uri="{FF2B5EF4-FFF2-40B4-BE49-F238E27FC236}">
                <a16:creationId xmlns:a16="http://schemas.microsoft.com/office/drawing/2014/main" id="{774659EF-CFBB-4A3D-B6C1-5F3A6C62FF4C}"/>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s-ES"/>
              <a:t>Haga clic para modificar el estilo de título del patrón</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Title and content light GreyHeader" descr="Airbus Amber ">
            <a:extLst>
              <a:ext uri="{FF2B5EF4-FFF2-40B4-BE49-F238E27FC236}">
                <a16:creationId xmlns:a16="http://schemas.microsoft.com/office/drawing/2014/main" id="{A6386D60-DC64-45D8-868D-2C6F8A2E0AF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content light GreyFooter" descr="Airbus Amber ">
            <a:extLst>
              <a:ext uri="{FF2B5EF4-FFF2-40B4-BE49-F238E27FC236}">
                <a16:creationId xmlns:a16="http://schemas.microsoft.com/office/drawing/2014/main" id="{9AF4F1E5-6FE0-417E-8681-8E039BE44260}"/>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itle and content light GreyHeader" descr=".">
            <a:extLst>
              <a:ext uri="{FF2B5EF4-FFF2-40B4-BE49-F238E27FC236}">
                <a16:creationId xmlns:a16="http://schemas.microsoft.com/office/drawing/2014/main" id="{2563FF1C-7B2B-48B7-870E-20A8E7987A76}"/>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itle and content light GreyFooter" descr=".">
            <a:extLst>
              <a:ext uri="{FF2B5EF4-FFF2-40B4-BE49-F238E27FC236}">
                <a16:creationId xmlns:a16="http://schemas.microsoft.com/office/drawing/2014/main" id="{7DE5DD16-65B7-4BE9-B2DE-C7176423A4F8}"/>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
        <p:nvSpPr>
          <p:cNvPr id="4" name="hcSlideMaster.Section Break darkHeader" descr="Airbus Amber ">
            <a:extLst>
              <a:ext uri="{FF2B5EF4-FFF2-40B4-BE49-F238E27FC236}">
                <a16:creationId xmlns:a16="http://schemas.microsoft.com/office/drawing/2014/main" id="{31AD7F27-43CE-44D9-8C5C-070F9A8A18A4}"/>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Section Break darkFooter" descr="Airbus Amber ">
            <a:extLst>
              <a:ext uri="{FF2B5EF4-FFF2-40B4-BE49-F238E27FC236}">
                <a16:creationId xmlns:a16="http://schemas.microsoft.com/office/drawing/2014/main" id="{19233C62-4E88-4DBA-A3B3-5EEAEF05FA8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Section Break darkHeader" descr=".">
            <a:extLst>
              <a:ext uri="{FF2B5EF4-FFF2-40B4-BE49-F238E27FC236}">
                <a16:creationId xmlns:a16="http://schemas.microsoft.com/office/drawing/2014/main" id="{DABEAC29-A7EF-4B4D-937A-9E2904194326}"/>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7" name="flSlideMaster.Section Break darkFooter" descr=".">
            <a:extLst>
              <a:ext uri="{FF2B5EF4-FFF2-40B4-BE49-F238E27FC236}">
                <a16:creationId xmlns:a16="http://schemas.microsoft.com/office/drawing/2014/main" id="{CB118D9F-2E63-424F-9299-BAC2D034DC53}"/>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
        <p:nvSpPr>
          <p:cNvPr id="2" name="hcSlideMaster.PurpleHeader" descr="Airbus Amber ">
            <a:extLst>
              <a:ext uri="{FF2B5EF4-FFF2-40B4-BE49-F238E27FC236}">
                <a16:creationId xmlns:a16="http://schemas.microsoft.com/office/drawing/2014/main" id="{6C51DFFD-754D-48D1-9CD8-C997E9E5F76E}"/>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PurpleFooter" descr="Airbus Amber ">
            <a:extLst>
              <a:ext uri="{FF2B5EF4-FFF2-40B4-BE49-F238E27FC236}">
                <a16:creationId xmlns:a16="http://schemas.microsoft.com/office/drawing/2014/main" id="{0FE8B552-54EE-4C73-AC3B-93F09E5CC01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PurpleHeader" descr=".">
            <a:extLst>
              <a:ext uri="{FF2B5EF4-FFF2-40B4-BE49-F238E27FC236}">
                <a16:creationId xmlns:a16="http://schemas.microsoft.com/office/drawing/2014/main" id="{4E72FE93-0A28-4B06-AC59-5CF8CE925632}"/>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PurpleFooter" descr=".">
            <a:extLst>
              <a:ext uri="{FF2B5EF4-FFF2-40B4-BE49-F238E27FC236}">
                <a16:creationId xmlns:a16="http://schemas.microsoft.com/office/drawing/2014/main" id="{0C664F3E-FF4A-4CF1-ACF8-9129C7CBD91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
        <p:nvSpPr>
          <p:cNvPr id="2" name="hcSlideMaster.Full picture white PikHeader" descr="Airbus Amber ">
            <a:extLst>
              <a:ext uri="{FF2B5EF4-FFF2-40B4-BE49-F238E27FC236}">
                <a16:creationId xmlns:a16="http://schemas.microsoft.com/office/drawing/2014/main" id="{1D23F640-C232-4533-9B98-672472F44678}"/>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ull picture white PikFooter" descr="Airbus Amber ">
            <a:extLst>
              <a:ext uri="{FF2B5EF4-FFF2-40B4-BE49-F238E27FC236}">
                <a16:creationId xmlns:a16="http://schemas.microsoft.com/office/drawing/2014/main" id="{92FA051D-017E-4B18-8D56-B147DC3B721C}"/>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ull picture white PikHeader" descr=".">
            <a:extLst>
              <a:ext uri="{FF2B5EF4-FFF2-40B4-BE49-F238E27FC236}">
                <a16:creationId xmlns:a16="http://schemas.microsoft.com/office/drawing/2014/main" id="{955003E7-1D0F-4146-AAAD-A411A9FC2FEC}"/>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ull picture white PikFooter" descr=".">
            <a:extLst>
              <a:ext uri="{FF2B5EF4-FFF2-40B4-BE49-F238E27FC236}">
                <a16:creationId xmlns:a16="http://schemas.microsoft.com/office/drawing/2014/main" id="{CA628D80-34C2-4EA3-8AA6-49753A200D0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a:t>
            </a:r>
            <a:r>
              <a:rPr lang="de-DE" dirty="0" err="1"/>
              <a:t>picture</a:t>
            </a:r>
            <a:r>
              <a:rPr lang="de-DE" dirty="0"/>
              <a:t>, </a:t>
            </a:r>
            <a:r>
              <a:rPr lang="de-DE" dirty="0" err="1"/>
              <a:t>add</a:t>
            </a:r>
            <a:r>
              <a:rPr lang="de-DE" dirty="0"/>
              <a:t> alt </a:t>
            </a:r>
            <a:r>
              <a:rPr lang="de-DE" dirty="0" err="1"/>
              <a:t>text</a:t>
            </a:r>
            <a:r>
              <a:rPr lang="de-DE" dirty="0"/>
              <a:t> and send </a:t>
            </a:r>
            <a:r>
              <a:rPr lang="de-DE" dirty="0" err="1"/>
              <a:t>to</a:t>
            </a:r>
            <a:r>
              <a:rPr lang="de-DE" dirty="0"/>
              <a:t> back</a:t>
            </a:r>
          </a:p>
        </p:txBody>
      </p:sp>
      <p:sp>
        <p:nvSpPr>
          <p:cNvPr id="2" name="hcSlideMaster.Full picture blue PikHeader" descr="Airbus Amber ">
            <a:extLst>
              <a:ext uri="{FF2B5EF4-FFF2-40B4-BE49-F238E27FC236}">
                <a16:creationId xmlns:a16="http://schemas.microsoft.com/office/drawing/2014/main" id="{761BB2E8-D10E-459E-8756-8133F618E157}"/>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ull picture blue PikFooter" descr="Airbus Amber ">
            <a:extLst>
              <a:ext uri="{FF2B5EF4-FFF2-40B4-BE49-F238E27FC236}">
                <a16:creationId xmlns:a16="http://schemas.microsoft.com/office/drawing/2014/main" id="{EB3946FB-177D-470F-B25C-8F775B669AE1}"/>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ull picture blue PikHeader" descr=".">
            <a:extLst>
              <a:ext uri="{FF2B5EF4-FFF2-40B4-BE49-F238E27FC236}">
                <a16:creationId xmlns:a16="http://schemas.microsoft.com/office/drawing/2014/main" id="{46531DB4-669D-47B3-BA28-3B23586523C9}"/>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ull picture blue PikFooter" descr=".">
            <a:extLst>
              <a:ext uri="{FF2B5EF4-FFF2-40B4-BE49-F238E27FC236}">
                <a16:creationId xmlns:a16="http://schemas.microsoft.com/office/drawing/2014/main" id="{5AABE0CB-6DB1-412A-AB73-662453DC9A28}"/>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6" name="Group 5">
            <a:extLst>
              <a:ext uri="{FF2B5EF4-FFF2-40B4-BE49-F238E27FC236}">
                <a16:creationId xmlns:a16="http://schemas.microsoft.com/office/drawing/2014/main" id="{53E1ECB5-DB51-4283-B8B9-FBB99B30DDDA}"/>
              </a:ext>
            </a:extLst>
          </p:cNvPr>
          <p:cNvGrpSpPr>
            <a:grpSpLocks noChangeAspect="1"/>
          </p:cNvGrpSpPr>
          <p:nvPr userDrawn="1"/>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648307B4-0823-4CCD-9A0B-FC8313B6A1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EF37526-68C2-4CC7-BFA8-D9A1ECDD5F8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31D688A-C2B9-40DF-8BDB-7397CB9DF4C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808CDC8B-4E52-45D7-922E-07333CE529A6}"/>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515A298-0196-4231-B123-8DDB35B79DA6}"/>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Large titleHeader" descr="Airbus Amber ">
            <a:extLst>
              <a:ext uri="{FF2B5EF4-FFF2-40B4-BE49-F238E27FC236}">
                <a16:creationId xmlns:a16="http://schemas.microsoft.com/office/drawing/2014/main" id="{FBEE71FC-86EA-48AA-8E0C-D865D0FB165C}"/>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Large titleFooter" descr="Airbus Amber ">
            <a:extLst>
              <a:ext uri="{FF2B5EF4-FFF2-40B4-BE49-F238E27FC236}">
                <a16:creationId xmlns:a16="http://schemas.microsoft.com/office/drawing/2014/main" id="{F55EED32-1CBE-4654-A40E-373BA4496FF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Large titleHeader" descr=".">
            <a:extLst>
              <a:ext uri="{FF2B5EF4-FFF2-40B4-BE49-F238E27FC236}">
                <a16:creationId xmlns:a16="http://schemas.microsoft.com/office/drawing/2014/main" id="{1494DCC6-0035-464C-86B2-EA333496AA8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Large titleFooter" descr=".">
            <a:extLst>
              <a:ext uri="{FF2B5EF4-FFF2-40B4-BE49-F238E27FC236}">
                <a16:creationId xmlns:a16="http://schemas.microsoft.com/office/drawing/2014/main" id="{E8A779E8-C540-42C5-A371-9EEC42A8496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a:t>
            </a:r>
            <a:r>
              <a:rPr lang="de-DE" dirty="0" err="1"/>
              <a:t>picture</a:t>
            </a:r>
            <a:r>
              <a:rPr lang="de-DE" dirty="0"/>
              <a:t>, </a:t>
            </a:r>
            <a:r>
              <a:rPr lang="de-DE" dirty="0" err="1"/>
              <a:t>edit</a:t>
            </a:r>
            <a:r>
              <a:rPr lang="de-DE" dirty="0"/>
              <a:t> alt </a:t>
            </a:r>
            <a:r>
              <a:rPr lang="de-DE" dirty="0" err="1"/>
              <a:t>text</a:t>
            </a:r>
            <a:r>
              <a:rPr lang="de-DE" dirty="0"/>
              <a:t> and send </a:t>
            </a:r>
            <a:r>
              <a:rPr lang="de-DE" dirty="0" err="1"/>
              <a:t>to</a:t>
            </a:r>
            <a:r>
              <a:rPr lang="de-DE" dirty="0"/>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2Header" descr="Airbus Amber ">
            <a:extLst>
              <a:ext uri="{FF2B5EF4-FFF2-40B4-BE49-F238E27FC236}">
                <a16:creationId xmlns:a16="http://schemas.microsoft.com/office/drawing/2014/main" id="{51BEC20B-A939-4535-B712-87E20AF3FC9E}"/>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2Footer" descr="Airbus Amber ">
            <a:extLst>
              <a:ext uri="{FF2B5EF4-FFF2-40B4-BE49-F238E27FC236}">
                <a16:creationId xmlns:a16="http://schemas.microsoft.com/office/drawing/2014/main" id="{3D12203E-67A2-4EA9-970C-F2E445DE982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Title Slide 2Header" descr=".">
            <a:extLst>
              <a:ext uri="{FF2B5EF4-FFF2-40B4-BE49-F238E27FC236}">
                <a16:creationId xmlns:a16="http://schemas.microsoft.com/office/drawing/2014/main" id="{5C7A116C-1428-4C24-82C7-BA9C0DEB1F0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4" name="flSlideMaster.Title Slide 2Footer" descr=".">
            <a:extLst>
              <a:ext uri="{FF2B5EF4-FFF2-40B4-BE49-F238E27FC236}">
                <a16:creationId xmlns:a16="http://schemas.microsoft.com/office/drawing/2014/main" id="{D7ED2857-1ACE-4884-B946-107E44BF6F92}"/>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2025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Final Slide 1Header" descr="Airbus Amber ">
            <a:extLst>
              <a:ext uri="{FF2B5EF4-FFF2-40B4-BE49-F238E27FC236}">
                <a16:creationId xmlns:a16="http://schemas.microsoft.com/office/drawing/2014/main" id="{17800211-B589-4C92-A47B-FBF89056E0A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inal Slide 1Footer" descr="Airbus Amber ">
            <a:extLst>
              <a:ext uri="{FF2B5EF4-FFF2-40B4-BE49-F238E27FC236}">
                <a16:creationId xmlns:a16="http://schemas.microsoft.com/office/drawing/2014/main" id="{ED398A66-FAE9-4E75-8912-EDCDD12FFC0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inal Slide 1Header" descr=".">
            <a:extLst>
              <a:ext uri="{FF2B5EF4-FFF2-40B4-BE49-F238E27FC236}">
                <a16:creationId xmlns:a16="http://schemas.microsoft.com/office/drawing/2014/main" id="{4EE992F5-6D9C-499C-86A7-BE56EE2AE38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inal Slide 1Footer" descr=".">
            <a:extLst>
              <a:ext uri="{FF2B5EF4-FFF2-40B4-BE49-F238E27FC236}">
                <a16:creationId xmlns:a16="http://schemas.microsoft.com/office/drawing/2014/main" id="{1814948E-4F50-43CE-9318-DCBBF41FBE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2025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Final Slide 2Header" descr="Airbus Amber ">
            <a:extLst>
              <a:ext uri="{FF2B5EF4-FFF2-40B4-BE49-F238E27FC236}">
                <a16:creationId xmlns:a16="http://schemas.microsoft.com/office/drawing/2014/main" id="{10720892-B3B2-430B-9DE4-E7273458E263}"/>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inal Slide 2Footer" descr="Airbus Amber ">
            <a:extLst>
              <a:ext uri="{FF2B5EF4-FFF2-40B4-BE49-F238E27FC236}">
                <a16:creationId xmlns:a16="http://schemas.microsoft.com/office/drawing/2014/main" id="{1D0E3915-1DD1-451E-AE12-A4C6C586DF9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inal Slide 2Header" descr=".">
            <a:extLst>
              <a:ext uri="{FF2B5EF4-FFF2-40B4-BE49-F238E27FC236}">
                <a16:creationId xmlns:a16="http://schemas.microsoft.com/office/drawing/2014/main" id="{33D6A832-9B36-4B3F-85CC-00BF95F3591F}"/>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inal Slide 2Footer" descr=".">
            <a:extLst>
              <a:ext uri="{FF2B5EF4-FFF2-40B4-BE49-F238E27FC236}">
                <a16:creationId xmlns:a16="http://schemas.microsoft.com/office/drawing/2014/main" id="{DE8DEF41-48F9-428E-886C-851F0AEE410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44734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3 Full PictureHeader" descr="Airbus Amber ">
            <a:extLst>
              <a:ext uri="{FF2B5EF4-FFF2-40B4-BE49-F238E27FC236}">
                <a16:creationId xmlns:a16="http://schemas.microsoft.com/office/drawing/2014/main" id="{0E0D1E33-3AF5-420F-99C9-6510410B319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3 Full PictureFooter" descr="Airbus Amber ">
            <a:extLst>
              <a:ext uri="{FF2B5EF4-FFF2-40B4-BE49-F238E27FC236}">
                <a16:creationId xmlns:a16="http://schemas.microsoft.com/office/drawing/2014/main" id="{8597D5D4-D3AF-4B59-8570-A3CBE9810D6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Slide 3 Full PictureHeader" descr=".">
            <a:extLst>
              <a:ext uri="{FF2B5EF4-FFF2-40B4-BE49-F238E27FC236}">
                <a16:creationId xmlns:a16="http://schemas.microsoft.com/office/drawing/2014/main" id="{6CD502AB-77E4-4C19-A1FD-E38DBD08ECC8}"/>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Title Slide 3 Full PictureFooter" descr=".">
            <a:extLst>
              <a:ext uri="{FF2B5EF4-FFF2-40B4-BE49-F238E27FC236}">
                <a16:creationId xmlns:a16="http://schemas.microsoft.com/office/drawing/2014/main" id="{7C61ED0E-72EC-40F9-BFC4-F356EBDE8E2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s-ES"/>
              <a:t>Haga clic para modificar el estilo de título del patrón</a:t>
            </a:r>
            <a:endParaRPr lang="en-US"/>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15" name="hcSlideMaster.Agenda 1Header" descr="Airbus Amber ">
            <a:extLst>
              <a:ext uri="{FF2B5EF4-FFF2-40B4-BE49-F238E27FC236}">
                <a16:creationId xmlns:a16="http://schemas.microsoft.com/office/drawing/2014/main" id="{CDC82654-B680-47C6-8D5D-20C08A0EF025}"/>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17" name="fcSlideMaster.Agenda 1Footer" descr="Airbus Amber ">
            <a:extLst>
              <a:ext uri="{FF2B5EF4-FFF2-40B4-BE49-F238E27FC236}">
                <a16:creationId xmlns:a16="http://schemas.microsoft.com/office/drawing/2014/main" id="{3405A859-EAC5-460B-B413-BD3EB33ABC7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18" name="hlSlideMaster.Agenda 1Header" descr=".">
            <a:extLst>
              <a:ext uri="{FF2B5EF4-FFF2-40B4-BE49-F238E27FC236}">
                <a16:creationId xmlns:a16="http://schemas.microsoft.com/office/drawing/2014/main" id="{BA9A1450-62FD-4811-BCEA-4F434D3D3633}"/>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9" name="flSlideMaster.Agenda 1Footer" descr=".">
            <a:extLst>
              <a:ext uri="{FF2B5EF4-FFF2-40B4-BE49-F238E27FC236}">
                <a16:creationId xmlns:a16="http://schemas.microsoft.com/office/drawing/2014/main" id="{E756E5D8-6347-4C35-ACE5-80EDE4F3A32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s-ES"/>
              <a:t>Haga clic para modificar el estilo de título del patrón</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s-ES"/>
              <a:t>Haga clic en el icono para agregar una imagen</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 name="hcSlideMaster.Agenda 2Header" descr="Airbus Amber ">
            <a:extLst>
              <a:ext uri="{FF2B5EF4-FFF2-40B4-BE49-F238E27FC236}">
                <a16:creationId xmlns:a16="http://schemas.microsoft.com/office/drawing/2014/main" id="{D457818C-C658-4651-A3A8-3B46EC4F71C4}"/>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Agenda 2Footer" descr="Airbus Amber ">
            <a:extLst>
              <a:ext uri="{FF2B5EF4-FFF2-40B4-BE49-F238E27FC236}">
                <a16:creationId xmlns:a16="http://schemas.microsoft.com/office/drawing/2014/main" id="{9519CDE0-06D5-453C-B625-20FD27F673BC}"/>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Agenda 2Header" descr=".">
            <a:extLst>
              <a:ext uri="{FF2B5EF4-FFF2-40B4-BE49-F238E27FC236}">
                <a16:creationId xmlns:a16="http://schemas.microsoft.com/office/drawing/2014/main" id="{3973B0F8-1E90-417C-A144-5DD4185521BA}"/>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Agenda 2Footer" descr=".">
            <a:extLst>
              <a:ext uri="{FF2B5EF4-FFF2-40B4-BE49-F238E27FC236}">
                <a16:creationId xmlns:a16="http://schemas.microsoft.com/office/drawing/2014/main" id="{2E022E15-4C2E-4B38-B259-F3C5423638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s-ES"/>
              <a:t>Haga clic para modificar el estilo de título del patrón</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hcSlideMaster.Título y objetosHeader" descr="Airbus Amber ">
            <a:extLst>
              <a:ext uri="{FF2B5EF4-FFF2-40B4-BE49-F238E27FC236}">
                <a16:creationId xmlns:a16="http://schemas.microsoft.com/office/drawing/2014/main" id="{E93DBE72-6DF5-40E2-85F1-58B98E9993B5}"/>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Título y objetosFooter" descr="Airbus Amber ">
            <a:extLst>
              <a:ext uri="{FF2B5EF4-FFF2-40B4-BE49-F238E27FC236}">
                <a16:creationId xmlns:a16="http://schemas.microsoft.com/office/drawing/2014/main" id="{1B2B1FB1-3C0B-450D-B1EE-95B53D03C363}"/>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ítulo y objetosHeader" descr=".">
            <a:extLst>
              <a:ext uri="{FF2B5EF4-FFF2-40B4-BE49-F238E27FC236}">
                <a16:creationId xmlns:a16="http://schemas.microsoft.com/office/drawing/2014/main" id="{F642F89C-65DD-4099-B247-57C6969D9FA4}"/>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ítulo y objetosFooter" descr=".">
            <a:extLst>
              <a:ext uri="{FF2B5EF4-FFF2-40B4-BE49-F238E27FC236}">
                <a16:creationId xmlns:a16="http://schemas.microsoft.com/office/drawing/2014/main" id="{C55B44E1-1120-44AE-B011-584E610D4C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s-ES"/>
              <a:t>Haga clic para modificar el estilo de título del patrón</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hcSlideMaster.Title, subtitle and content Header" descr="Airbus Amber ">
            <a:extLst>
              <a:ext uri="{FF2B5EF4-FFF2-40B4-BE49-F238E27FC236}">
                <a16:creationId xmlns:a16="http://schemas.microsoft.com/office/drawing/2014/main" id="{EA89F306-FDFA-4F4C-9D7A-9777CAFD4D68}"/>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fcSlideMaster.Title, subtitle and content Footer" descr="Airbus Amber ">
            <a:extLst>
              <a:ext uri="{FF2B5EF4-FFF2-40B4-BE49-F238E27FC236}">
                <a16:creationId xmlns:a16="http://schemas.microsoft.com/office/drawing/2014/main" id="{8A0CD421-D169-4695-A59D-DA2653D46A00}"/>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Title, subtitle and content Header" descr=".">
            <a:extLst>
              <a:ext uri="{FF2B5EF4-FFF2-40B4-BE49-F238E27FC236}">
                <a16:creationId xmlns:a16="http://schemas.microsoft.com/office/drawing/2014/main" id="{D539864E-70E1-4447-83E9-9FF652933BC1}"/>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8" name="flSlideMaster.Title, subtitle and content Footer" descr=".">
            <a:extLst>
              <a:ext uri="{FF2B5EF4-FFF2-40B4-BE49-F238E27FC236}">
                <a16:creationId xmlns:a16="http://schemas.microsoft.com/office/drawing/2014/main" id="{35EE643A-24D2-4BC1-95CA-78B68F9C88B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s-ES"/>
              <a:t>Haga clic para modificar el estilo de título del patrón</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3" name="hcSlideMaster.Title and subtitleHeader" descr="Airbus Amber ">
            <a:extLst>
              <a:ext uri="{FF2B5EF4-FFF2-40B4-BE49-F238E27FC236}">
                <a16:creationId xmlns:a16="http://schemas.microsoft.com/office/drawing/2014/main" id="{2DB6C020-7CDC-4AD2-8CEC-8B421E033F31}"/>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subtitleFooter" descr="Airbus Amber ">
            <a:extLst>
              <a:ext uri="{FF2B5EF4-FFF2-40B4-BE49-F238E27FC236}">
                <a16:creationId xmlns:a16="http://schemas.microsoft.com/office/drawing/2014/main" id="{FBC2EFD9-EF6D-4514-8156-5AF847E06758}"/>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and subtitleHeader" descr=".">
            <a:extLst>
              <a:ext uri="{FF2B5EF4-FFF2-40B4-BE49-F238E27FC236}">
                <a16:creationId xmlns:a16="http://schemas.microsoft.com/office/drawing/2014/main" id="{EFA3BDAE-1967-4A04-A503-E53FCF27EA1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7" name="flSlideMaster.Title and subtitleFooter" descr=".">
            <a:extLst>
              <a:ext uri="{FF2B5EF4-FFF2-40B4-BE49-F238E27FC236}">
                <a16:creationId xmlns:a16="http://schemas.microsoft.com/office/drawing/2014/main" id="{22C5F782-04C1-400F-81CB-4BC98D67B240}"/>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s-ES"/>
              <a:t>Haga clic para modificar el estilo de título del patrón</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hcSlideMaster.Content two columnsHeader" descr="Airbus Amber ">
            <a:extLst>
              <a:ext uri="{FF2B5EF4-FFF2-40B4-BE49-F238E27FC236}">
                <a16:creationId xmlns:a16="http://schemas.microsoft.com/office/drawing/2014/main" id="{43DBF51F-D504-410F-AF7D-5381C5674C7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Content two columnsFooter" descr="Airbus Amber ">
            <a:extLst>
              <a:ext uri="{FF2B5EF4-FFF2-40B4-BE49-F238E27FC236}">
                <a16:creationId xmlns:a16="http://schemas.microsoft.com/office/drawing/2014/main" id="{29D4FFDA-56CC-4D36-936C-9B3315780D56}"/>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Content two columnsHeader" descr=".">
            <a:extLst>
              <a:ext uri="{FF2B5EF4-FFF2-40B4-BE49-F238E27FC236}">
                <a16:creationId xmlns:a16="http://schemas.microsoft.com/office/drawing/2014/main" id="{EFFFD5CD-39FE-4000-96D6-8AB8E81E5A9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Content two columnsFooter" descr=".">
            <a:extLst>
              <a:ext uri="{FF2B5EF4-FFF2-40B4-BE49-F238E27FC236}">
                <a16:creationId xmlns:a16="http://schemas.microsoft.com/office/drawing/2014/main" id="{95B0E77D-E86E-430C-AB0E-D1DD0CA29A1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2025.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‹Nº›</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3987" r:id="rId19"/>
    <p:sldLayoutId id="2147483984" r:id="rId20"/>
    <p:sldLayoutId id="2147483985" r:id="rId2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pynastran-git.readthedocs.io/en/latest/" TargetMode="External"/><Relationship Id="rId4" Type="http://schemas.openxmlformats.org/officeDocument/2006/relationships/hyperlink" Target="https://archive.org/details/python-for-data-analysis_20240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73.emf"/><Relationship Id="rId5" Type="http://schemas.openxmlformats.org/officeDocument/2006/relationships/oleObject" Target="../embeddings/oleObject1.bin"/><Relationship Id="rId4" Type="http://schemas.openxmlformats.org/officeDocument/2006/relationships/image" Target="../media/image9.jpeg"/></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python.org/" TargetMode="Externa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FFDAD81-0B9E-4976-96A1-3248CF9CD1D6}"/>
              </a:ext>
              <a:ext uri="{C183D7F6-B498-43B3-948B-1728B52AA6E4}">
                <adec:decorative xmlns:adec="http://schemas.microsoft.com/office/drawing/2017/decorative" val="1"/>
              </a:ext>
            </a:extLst>
          </p:cNvPr>
          <p:cNvPicPr preferRelativeResize="0">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295800" y="14249"/>
            <a:ext cx="7896200" cy="6843751"/>
          </a:xfrm>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4295800" y="0"/>
            <a:ext cx="7896200"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Graphic 6">
            <a:extLst>
              <a:ext uri="{FF2B5EF4-FFF2-40B4-BE49-F238E27FC236}">
                <a16:creationId xmlns:a16="http://schemas.microsoft.com/office/drawing/2014/main" id="{360458FB-76B6-4743-A12A-A42645182007}"/>
              </a:ext>
              <a:ext uri="{C183D7F6-B498-43B3-948B-1728B52AA6E4}">
                <adec:decorative xmlns:adec="http://schemas.microsoft.com/office/drawing/2017/decorative" val="1"/>
              </a:ext>
            </a:extLst>
          </p:cNvPr>
          <p:cNvSpPr>
            <a:spLocks/>
          </p:cNvSpPr>
          <p:nvPr/>
        </p:nvSpPr>
        <p:spPr>
          <a:xfrm rot="14203607">
            <a:off x="3178468"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1185133"/>
            <a:ext cx="11386134" cy="3323987"/>
          </a:xfrm>
        </p:spPr>
        <p:txBody>
          <a:bodyPr/>
          <a:lstStyle/>
          <a:p>
            <a:r>
              <a:rPr lang="en-GB" dirty="0"/>
              <a:t>BASIC Python for structural engineers</a:t>
            </a:r>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p:txBody>
          <a:bodyPr/>
          <a:lstStyle/>
          <a:p>
            <a:r>
              <a:rPr lang="en-GB" dirty="0"/>
              <a:t>How to take advantage of Python in our daily work </a:t>
            </a:r>
          </a:p>
        </p:txBody>
      </p:sp>
    </p:spTree>
    <p:extLst>
      <p:ext uri="{BB962C8B-B14F-4D97-AF65-F5344CB8AC3E}">
        <p14:creationId xmlns:p14="http://schemas.microsoft.com/office/powerpoint/2010/main" val="2101722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RULLING </a:t>
            </a:r>
            <a:r>
              <a:rPr lang="en-GB" sz="2400" dirty="0" err="1"/>
              <a:t>RULLING</a:t>
            </a:r>
            <a:r>
              <a:rPr lang="en-GB" sz="2400" dirty="0"/>
              <a:t> RULLING!!!</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11" name="Imagen 10">
            <a:extLst>
              <a:ext uri="{FF2B5EF4-FFF2-40B4-BE49-F238E27FC236}">
                <a16:creationId xmlns:a16="http://schemas.microsoft.com/office/drawing/2014/main" id="{C8829C45-4975-41E3-8151-B096872AC69A}"/>
              </a:ext>
            </a:extLst>
          </p:cNvPr>
          <p:cNvPicPr>
            <a:picLocks noChangeAspect="1"/>
          </p:cNvPicPr>
          <p:nvPr/>
        </p:nvPicPr>
        <p:blipFill rotWithShape="1">
          <a:blip r:embed="rId2"/>
          <a:srcRect t="1705" b="1321"/>
          <a:stretch/>
        </p:blipFill>
        <p:spPr>
          <a:xfrm>
            <a:off x="1127448" y="3242472"/>
            <a:ext cx="6731624" cy="2306935"/>
          </a:xfrm>
          <a:prstGeom prst="rect">
            <a:avLst/>
          </a:prstGeom>
        </p:spPr>
      </p:pic>
      <p:sp>
        <p:nvSpPr>
          <p:cNvPr id="13" name="CuadroTexto 12">
            <a:extLst>
              <a:ext uri="{FF2B5EF4-FFF2-40B4-BE49-F238E27FC236}">
                <a16:creationId xmlns:a16="http://schemas.microsoft.com/office/drawing/2014/main" id="{C36FB4EC-46B6-4884-8D11-4CAF2DD95D99}"/>
              </a:ext>
            </a:extLst>
          </p:cNvPr>
          <p:cNvSpPr txBox="1"/>
          <p:nvPr/>
        </p:nvSpPr>
        <p:spPr>
          <a:xfrm>
            <a:off x="479376" y="1340768"/>
            <a:ext cx="9145016" cy="1754326"/>
          </a:xfrm>
          <a:prstGeom prst="rect">
            <a:avLst/>
          </a:prstGeom>
          <a:noFill/>
        </p:spPr>
        <p:txBody>
          <a:bodyPr wrap="square" rtlCol="0">
            <a:spAutoFit/>
          </a:bodyPr>
          <a:lstStyle/>
          <a:p>
            <a:pPr marL="285750" indent="-285750">
              <a:buFont typeface="Arial" panose="020B0604020202020204" pitchFamily="34" charset="0"/>
              <a:buChar char="•"/>
            </a:pPr>
            <a:r>
              <a:rPr lang="es-ES" dirty="0" err="1"/>
              <a:t>All</a:t>
            </a:r>
            <a:r>
              <a:rPr lang="es-ES" dirty="0"/>
              <a:t> </a:t>
            </a:r>
            <a:r>
              <a:rPr lang="es-ES" dirty="0" err="1"/>
              <a:t>the</a:t>
            </a:r>
            <a:r>
              <a:rPr lang="es-ES" dirty="0"/>
              <a:t> rules and Good </a:t>
            </a:r>
            <a:r>
              <a:rPr lang="es-ES" dirty="0" err="1"/>
              <a:t>Practices</a:t>
            </a:r>
            <a:r>
              <a:rPr lang="es-ES" dirty="0"/>
              <a:t> are </a:t>
            </a:r>
            <a:r>
              <a:rPr lang="es-ES" dirty="0" err="1"/>
              <a:t>described</a:t>
            </a:r>
            <a:r>
              <a:rPr lang="es-ES" dirty="0"/>
              <a:t> </a:t>
            </a:r>
            <a:r>
              <a:rPr lang="es-ES" dirty="0" err="1"/>
              <a:t>within</a:t>
            </a:r>
            <a:r>
              <a:rPr lang="es-ES" dirty="0"/>
              <a:t> PEP8 (</a:t>
            </a:r>
            <a:r>
              <a:rPr lang="es-ES" u="sng" dirty="0">
                <a:solidFill>
                  <a:srgbClr val="12ABDB"/>
                </a:solidFill>
              </a:rPr>
              <a:t>https://peps.python.org/pep-0008/) </a:t>
            </a:r>
          </a:p>
          <a:p>
            <a:pPr marL="742950" lvl="1" indent="-285750">
              <a:buFont typeface="Arial" panose="020B0604020202020204" pitchFamily="34" charset="0"/>
              <a:buChar char="•"/>
            </a:pPr>
            <a:r>
              <a:rPr lang="es-ES" dirty="0" err="1"/>
              <a:t>Comments</a:t>
            </a:r>
            <a:r>
              <a:rPr lang="es-ES" dirty="0"/>
              <a:t> : # , “””…””” </a:t>
            </a:r>
          </a:p>
          <a:p>
            <a:pPr marL="742950" lvl="1" indent="-285750">
              <a:buFont typeface="Arial" panose="020B0604020202020204" pitchFamily="34" charset="0"/>
              <a:buChar char="•"/>
            </a:pPr>
            <a:r>
              <a:rPr lang="es-ES" dirty="0" err="1"/>
              <a:t>Indetation</a:t>
            </a:r>
            <a:r>
              <a:rPr lang="es-ES" dirty="0"/>
              <a:t> : </a:t>
            </a:r>
          </a:p>
          <a:p>
            <a:pPr marL="1200150" lvl="2" indent="-285750">
              <a:buFont typeface="Arial" panose="020B0604020202020204" pitchFamily="34" charset="0"/>
              <a:buChar char="•"/>
            </a:pPr>
            <a:r>
              <a:rPr lang="es-ES" dirty="0" err="1"/>
              <a:t>Always</a:t>
            </a:r>
            <a:r>
              <a:rPr lang="es-ES" dirty="0"/>
              <a:t> </a:t>
            </a:r>
            <a:r>
              <a:rPr lang="es-ES" dirty="0" err="1"/>
              <a:t>multiples</a:t>
            </a:r>
            <a:r>
              <a:rPr lang="es-ES" dirty="0"/>
              <a:t> </a:t>
            </a:r>
            <a:r>
              <a:rPr lang="es-ES" dirty="0" err="1"/>
              <a:t>of</a:t>
            </a:r>
            <a:r>
              <a:rPr lang="es-ES" dirty="0"/>
              <a:t> 4 </a:t>
            </a:r>
            <a:r>
              <a:rPr lang="es-ES" dirty="0" err="1"/>
              <a:t>spaces</a:t>
            </a:r>
            <a:r>
              <a:rPr lang="es-ES" dirty="0"/>
              <a:t>!!</a:t>
            </a:r>
          </a:p>
          <a:p>
            <a:pPr marL="1200150" lvl="2" indent="-285750">
              <a:buFont typeface="Arial" panose="020B0604020202020204" pitchFamily="34" charset="0"/>
              <a:buChar char="•"/>
            </a:pPr>
            <a:r>
              <a:rPr lang="es-ES" dirty="0" err="1"/>
              <a:t>Make</a:t>
            </a:r>
            <a:r>
              <a:rPr lang="es-ES" dirty="0"/>
              <a:t> </a:t>
            </a:r>
            <a:r>
              <a:rPr lang="es-ES" dirty="0" err="1"/>
              <a:t>the</a:t>
            </a:r>
            <a:r>
              <a:rPr lang="es-ES" dirty="0"/>
              <a:t> </a:t>
            </a:r>
            <a:r>
              <a:rPr lang="es-ES" dirty="0" err="1"/>
              <a:t>code</a:t>
            </a:r>
            <a:r>
              <a:rPr lang="es-ES" dirty="0"/>
              <a:t> </a:t>
            </a:r>
            <a:r>
              <a:rPr lang="es-ES" dirty="0" err="1"/>
              <a:t>easier</a:t>
            </a:r>
            <a:r>
              <a:rPr lang="es-ES" dirty="0"/>
              <a:t> </a:t>
            </a:r>
            <a:r>
              <a:rPr lang="es-ES" dirty="0" err="1"/>
              <a:t>to</a:t>
            </a:r>
            <a:r>
              <a:rPr lang="es-ES" dirty="0"/>
              <a:t> </a:t>
            </a:r>
            <a:r>
              <a:rPr lang="es-ES" dirty="0" err="1"/>
              <a:t>read</a:t>
            </a:r>
            <a:endParaRPr lang="es-ES" dirty="0"/>
          </a:p>
        </p:txBody>
      </p:sp>
    </p:spTree>
    <p:extLst>
      <p:ext uri="{BB962C8B-B14F-4D97-AF65-F5344CB8AC3E}">
        <p14:creationId xmlns:p14="http://schemas.microsoft.com/office/powerpoint/2010/main" val="94068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Everything in python is an </a:t>
            </a:r>
            <a:r>
              <a:rPr lang="en-GB" sz="2400" dirty="0" err="1"/>
              <a:t>object!</a:t>
            </a:r>
            <a:r>
              <a:rPr lang="en-GB" sz="2800" dirty="0" err="1">
                <a:solidFill>
                  <a:schemeClr val="bg1"/>
                </a:solidFill>
              </a:rPr>
              <a:t>ration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11163796" cy="1981799"/>
          </a:xfrm>
        </p:spPr>
        <p:txBody>
          <a:bodyPr/>
          <a:lstStyle/>
          <a:p>
            <a:pPr marL="520700" lvl="1" indent="-342900">
              <a:buFont typeface="Arial" panose="020B0604020202020204" pitchFamily="34" charset="0"/>
              <a:buChar char="•"/>
            </a:pPr>
            <a:r>
              <a:rPr lang="en-GB" dirty="0"/>
              <a:t>There is no need to declare the variable before assign it a value.</a:t>
            </a:r>
          </a:p>
          <a:p>
            <a:pPr marL="520700" lvl="1" indent="-342900">
              <a:buFont typeface="Arial" panose="020B0604020202020204" pitchFamily="34" charset="0"/>
              <a:buChar char="•"/>
            </a:pPr>
            <a:r>
              <a:rPr lang="en-GB" dirty="0"/>
              <a:t>Python is capable of identifying the type of object depending on the value/data.</a:t>
            </a:r>
          </a:p>
          <a:p>
            <a:pPr marL="520700" lvl="1" indent="-342900">
              <a:buFont typeface="Arial" panose="020B0604020202020204" pitchFamily="34" charset="0"/>
              <a:buChar char="•"/>
            </a:pPr>
            <a:r>
              <a:rPr lang="en-GB" dirty="0"/>
              <a:t>Actually, in Python, even the built-in variables (str, int, float) are objects which contain attributes and methods. </a:t>
            </a:r>
          </a:p>
          <a:p>
            <a:pPr marL="520700" lvl="1" indent="-342900">
              <a:buFont typeface="Arial" panose="020B0604020202020204" pitchFamily="34" charset="0"/>
              <a:buChar char="•"/>
            </a:pPr>
            <a:r>
              <a:rPr lang="en-GB" dirty="0"/>
              <a:t>Example : </a:t>
            </a:r>
          </a:p>
          <a:p>
            <a:pPr marL="0" lvl="1" indent="0">
              <a:buNone/>
            </a:pPr>
            <a:endParaRPr lang="en-GB" dirty="0"/>
          </a:p>
          <a:p>
            <a:endParaRPr lang="en-GB" dirty="0"/>
          </a:p>
          <a:p>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911424" y="3167390"/>
            <a:ext cx="10657184" cy="523220"/>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[1] </a:t>
            </a:r>
            <a:r>
              <a:rPr lang="es-ES" sz="1400" dirty="0">
                <a:latin typeface="Consolas" panose="020B0609020204030204" pitchFamily="49" charset="0"/>
              </a:rPr>
              <a:t>texto = </a:t>
            </a:r>
            <a:r>
              <a:rPr lang="es-ES" sz="1400" dirty="0">
                <a:solidFill>
                  <a:srgbClr val="33B569"/>
                </a:solidFill>
                <a:latin typeface="Consolas" panose="020B0609020204030204" pitchFamily="49" charset="0"/>
              </a:rPr>
              <a:t>'Javi adora los </a:t>
            </a:r>
            <a:r>
              <a:rPr lang="es-ES" sz="1400" dirty="0" err="1">
                <a:solidFill>
                  <a:srgbClr val="33B569"/>
                </a:solidFill>
                <a:latin typeface="Consolas" panose="020B0609020204030204" pitchFamily="49" charset="0"/>
              </a:rPr>
              <a:t>RFs</a:t>
            </a:r>
            <a:r>
              <a:rPr lang="es-ES" sz="1400" dirty="0">
                <a:solidFill>
                  <a:srgbClr val="33B569"/>
                </a:solidFill>
                <a:latin typeface="Consolas" panose="020B0609020204030204" pitchFamily="49" charset="0"/>
              </a:rPr>
              <a:t> de 1.0</a:t>
            </a:r>
            <a:r>
              <a:rPr lang="es-ES" sz="1400" dirty="0">
                <a:solidFill>
                  <a:srgbClr val="33B569"/>
                </a:solidFill>
              </a:rPr>
              <a:t>’</a:t>
            </a:r>
          </a:p>
          <a:p>
            <a:pPr marL="252000" lvl="1" indent="0">
              <a:buNone/>
            </a:pPr>
            <a:r>
              <a:rPr lang="es-ES" sz="1400" dirty="0">
                <a:solidFill>
                  <a:srgbClr val="C00000"/>
                </a:solidFill>
                <a:latin typeface="Consolas" panose="020B0609020204030204" pitchFamily="49" charset="0"/>
              </a:rPr>
              <a:t>[2] </a:t>
            </a:r>
            <a:r>
              <a:rPr lang="es-ES" sz="1400" dirty="0" err="1">
                <a:latin typeface="Consolas" panose="020B0609020204030204" pitchFamily="49" charset="0"/>
              </a:rPr>
              <a:t>texto.upper</a:t>
            </a:r>
            <a:r>
              <a:rPr lang="es-ES" sz="1400" dirty="0">
                <a:latin typeface="Consolas" panose="020B0609020204030204" pitchFamily="49" charset="0"/>
              </a:rPr>
              <a:t>() </a:t>
            </a:r>
            <a:endParaRPr lang="es-ES" sz="1400" dirty="0"/>
          </a:p>
        </p:txBody>
      </p:sp>
    </p:spTree>
    <p:extLst>
      <p:ext uri="{BB962C8B-B14F-4D97-AF65-F5344CB8AC3E}">
        <p14:creationId xmlns:p14="http://schemas.microsoft.com/office/powerpoint/2010/main" val="181477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Dir function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6483276" cy="4358063"/>
          </a:xfrm>
        </p:spPr>
        <p:txBody>
          <a:bodyPr/>
          <a:lstStyle/>
          <a:p>
            <a:pPr marL="520700" lvl="1" indent="-342900">
              <a:buFont typeface="Arial" panose="020B0604020202020204" pitchFamily="34" charset="0"/>
              <a:buChar char="•"/>
            </a:pPr>
            <a:r>
              <a:rPr lang="en-GB" dirty="0"/>
              <a:t>It is highly probable that at same point, you do not know about the attributes and methods of an object.</a:t>
            </a:r>
          </a:p>
          <a:p>
            <a:pPr marL="520700" lvl="1" indent="-342900">
              <a:buFont typeface="Arial" panose="020B0604020202020204" pitchFamily="34" charset="0"/>
              <a:buChar char="•"/>
            </a:pPr>
            <a:r>
              <a:rPr lang="en-GB" dirty="0"/>
              <a:t> With the function </a:t>
            </a:r>
            <a:r>
              <a:rPr lang="en-GB" b="1" i="1" dirty="0" err="1">
                <a:solidFill>
                  <a:srgbClr val="FF8E12"/>
                </a:solidFill>
              </a:rPr>
              <a:t>dir</a:t>
            </a:r>
            <a:r>
              <a:rPr lang="en-GB" b="1" i="1" dirty="0">
                <a:solidFill>
                  <a:srgbClr val="FF8E12"/>
                </a:solidFill>
              </a:rPr>
              <a:t> </a:t>
            </a:r>
            <a:r>
              <a:rPr lang="en-GB" dirty="0"/>
              <a:t>(</a:t>
            </a:r>
            <a:r>
              <a:rPr lang="en-GB" dirty="0" err="1"/>
              <a:t>obj</a:t>
            </a:r>
            <a:r>
              <a:rPr lang="en-GB" dirty="0"/>
              <a:t>), the problem is solved.</a:t>
            </a:r>
          </a:p>
          <a:p>
            <a:pPr marL="0" lvl="1" indent="0">
              <a:buNone/>
            </a:pPr>
            <a:endParaRPr lang="en-GB" dirty="0"/>
          </a:p>
          <a:p>
            <a:endParaRPr lang="en-GB" dirty="0"/>
          </a:p>
          <a:p>
            <a:pPr marL="520700" lvl="1" indent="-342900">
              <a:buFont typeface="Arial" panose="020B0604020202020204" pitchFamily="34" charset="0"/>
              <a:buChar char="•"/>
            </a:pPr>
            <a:r>
              <a:rPr lang="en-GB" dirty="0"/>
              <a:t>In Python everything is public.</a:t>
            </a:r>
          </a:p>
          <a:p>
            <a:pPr marL="520700" lvl="1" indent="-342900">
              <a:buFont typeface="Arial" panose="020B0604020202020204" pitchFamily="34" charset="0"/>
              <a:buChar char="•"/>
            </a:pPr>
            <a:r>
              <a:rPr lang="en-GB" dirty="0"/>
              <a:t>However, in order to avoid problems, there is a convection which sets that if you label an attribute with underscore must be treated as “private”</a:t>
            </a:r>
          </a:p>
          <a:p>
            <a:pPr marL="520700" lvl="1" indent="-342900">
              <a:buFont typeface="Arial" panose="020B0604020202020204" pitchFamily="34" charset="0"/>
              <a:buChar char="•"/>
            </a:pPr>
            <a:r>
              <a:rPr lang="en-GB" dirty="0"/>
              <a:t>Indeed, the IDE do not allow to access to this attributes and methods unless you force them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889712" y="2496100"/>
            <a:ext cx="4918256" cy="307777"/>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[3] </a:t>
            </a:r>
            <a:r>
              <a:rPr lang="es-ES" sz="1400" b="1" dirty="0" err="1">
                <a:solidFill>
                  <a:srgbClr val="FF8E12"/>
                </a:solidFill>
                <a:latin typeface="Consolas" panose="020B0609020204030204" pitchFamily="49" charset="0"/>
              </a:rPr>
              <a:t>dir</a:t>
            </a:r>
            <a:r>
              <a:rPr lang="es-ES" sz="1400" dirty="0">
                <a:latin typeface="Consolas" panose="020B0609020204030204" pitchFamily="49" charset="0"/>
              </a:rPr>
              <a:t>(texto)</a:t>
            </a:r>
            <a:endParaRPr lang="es-ES" sz="1400" dirty="0">
              <a:solidFill>
                <a:srgbClr val="33B569"/>
              </a:solidFill>
            </a:endParaRPr>
          </a:p>
        </p:txBody>
      </p:sp>
      <p:pic>
        <p:nvPicPr>
          <p:cNvPr id="7" name="Imagen 6">
            <a:extLst>
              <a:ext uri="{FF2B5EF4-FFF2-40B4-BE49-F238E27FC236}">
                <a16:creationId xmlns:a16="http://schemas.microsoft.com/office/drawing/2014/main" id="{F73C48EE-7B6F-44FD-AE10-120402BB7481}"/>
              </a:ext>
            </a:extLst>
          </p:cNvPr>
          <p:cNvPicPr>
            <a:picLocks noChangeAspect="1"/>
          </p:cNvPicPr>
          <p:nvPr/>
        </p:nvPicPr>
        <p:blipFill>
          <a:blip r:embed="rId2"/>
          <a:stretch>
            <a:fillRect/>
          </a:stretch>
        </p:blipFill>
        <p:spPr>
          <a:xfrm>
            <a:off x="7949473" y="718177"/>
            <a:ext cx="1990725" cy="2305050"/>
          </a:xfrm>
          <a:prstGeom prst="rect">
            <a:avLst/>
          </a:prstGeom>
        </p:spPr>
      </p:pic>
      <p:pic>
        <p:nvPicPr>
          <p:cNvPr id="9" name="Imagen 8">
            <a:extLst>
              <a:ext uri="{FF2B5EF4-FFF2-40B4-BE49-F238E27FC236}">
                <a16:creationId xmlns:a16="http://schemas.microsoft.com/office/drawing/2014/main" id="{E938E11A-3DDD-4010-8B8B-0ADAD2A4CB79}"/>
              </a:ext>
            </a:extLst>
          </p:cNvPr>
          <p:cNvPicPr>
            <a:picLocks noChangeAspect="1"/>
          </p:cNvPicPr>
          <p:nvPr/>
        </p:nvPicPr>
        <p:blipFill>
          <a:blip r:embed="rId3"/>
          <a:stretch>
            <a:fillRect/>
          </a:stretch>
        </p:blipFill>
        <p:spPr>
          <a:xfrm>
            <a:off x="7993879" y="3383563"/>
            <a:ext cx="2714625" cy="2200275"/>
          </a:xfrm>
          <a:prstGeom prst="rect">
            <a:avLst/>
          </a:prstGeom>
        </p:spPr>
      </p:pic>
      <p:sp>
        <p:nvSpPr>
          <p:cNvPr id="10" name="Cerrar llave 9">
            <a:extLst>
              <a:ext uri="{FF2B5EF4-FFF2-40B4-BE49-F238E27FC236}">
                <a16:creationId xmlns:a16="http://schemas.microsoft.com/office/drawing/2014/main" id="{0A4CBD72-DEE2-49D4-B469-34B7FC8A9426}"/>
              </a:ext>
            </a:extLst>
          </p:cNvPr>
          <p:cNvSpPr/>
          <p:nvPr/>
        </p:nvSpPr>
        <p:spPr>
          <a:xfrm>
            <a:off x="9480376" y="908720"/>
            <a:ext cx="360040" cy="2142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CuadroTexto 10">
            <a:extLst>
              <a:ext uri="{FF2B5EF4-FFF2-40B4-BE49-F238E27FC236}">
                <a16:creationId xmlns:a16="http://schemas.microsoft.com/office/drawing/2014/main" id="{35CB43EC-C05C-4A25-BD12-BF7383FCEA49}"/>
              </a:ext>
            </a:extLst>
          </p:cNvPr>
          <p:cNvSpPr txBox="1"/>
          <p:nvPr/>
        </p:nvSpPr>
        <p:spPr>
          <a:xfrm>
            <a:off x="8072929" y="2938713"/>
            <a:ext cx="982441" cy="369332"/>
          </a:xfrm>
          <a:prstGeom prst="rect">
            <a:avLst/>
          </a:prstGeom>
          <a:noFill/>
        </p:spPr>
        <p:txBody>
          <a:bodyPr wrap="square" rtlCol="0">
            <a:spAutoFit/>
          </a:bodyPr>
          <a:lstStyle/>
          <a:p>
            <a:r>
              <a:rPr lang="es-ES" dirty="0"/>
              <a:t>. . . </a:t>
            </a:r>
          </a:p>
        </p:txBody>
      </p:sp>
      <p:sp>
        <p:nvSpPr>
          <p:cNvPr id="12" name="CuadroTexto 11">
            <a:extLst>
              <a:ext uri="{FF2B5EF4-FFF2-40B4-BE49-F238E27FC236}">
                <a16:creationId xmlns:a16="http://schemas.microsoft.com/office/drawing/2014/main" id="{59A677A8-FD16-44E5-8F2B-A12B00A6144E}"/>
              </a:ext>
            </a:extLst>
          </p:cNvPr>
          <p:cNvSpPr txBox="1"/>
          <p:nvPr/>
        </p:nvSpPr>
        <p:spPr>
          <a:xfrm>
            <a:off x="9853103" y="1655252"/>
            <a:ext cx="1841831" cy="523220"/>
          </a:xfrm>
          <a:prstGeom prst="rect">
            <a:avLst/>
          </a:prstGeom>
          <a:noFill/>
        </p:spPr>
        <p:txBody>
          <a:bodyPr wrap="square" rtlCol="0">
            <a:spAutoFit/>
          </a:bodyPr>
          <a:lstStyle/>
          <a:p>
            <a:r>
              <a:rPr lang="es-ES" sz="1400" dirty="0"/>
              <a:t>“</a:t>
            </a:r>
            <a:r>
              <a:rPr lang="es-ES" sz="1400" dirty="0" err="1"/>
              <a:t>private</a:t>
            </a:r>
            <a:r>
              <a:rPr lang="es-ES" sz="1400" dirty="0"/>
              <a:t>”</a:t>
            </a:r>
          </a:p>
          <a:p>
            <a:r>
              <a:rPr lang="es-ES" sz="1400" dirty="0"/>
              <a:t>(</a:t>
            </a:r>
            <a:r>
              <a:rPr lang="es-ES" sz="1400" dirty="0" err="1"/>
              <a:t>with</a:t>
            </a:r>
            <a:r>
              <a:rPr lang="es-ES" sz="1400" dirty="0"/>
              <a:t> </a:t>
            </a:r>
            <a:r>
              <a:rPr lang="es-ES" sz="1400" dirty="0" err="1"/>
              <a:t>underscore</a:t>
            </a:r>
            <a:r>
              <a:rPr lang="es-ES" sz="1400" dirty="0"/>
              <a:t>)</a:t>
            </a:r>
          </a:p>
        </p:txBody>
      </p:sp>
      <p:sp>
        <p:nvSpPr>
          <p:cNvPr id="15" name="Cerrar llave 14">
            <a:extLst>
              <a:ext uri="{FF2B5EF4-FFF2-40B4-BE49-F238E27FC236}">
                <a16:creationId xmlns:a16="http://schemas.microsoft.com/office/drawing/2014/main" id="{553FBDAF-1FE6-4EAB-AD2F-22EEC47B80F3}"/>
              </a:ext>
            </a:extLst>
          </p:cNvPr>
          <p:cNvSpPr/>
          <p:nvPr/>
        </p:nvSpPr>
        <p:spPr>
          <a:xfrm>
            <a:off x="9493063" y="3317804"/>
            <a:ext cx="360040" cy="2142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CuadroTexto 15">
            <a:extLst>
              <a:ext uri="{FF2B5EF4-FFF2-40B4-BE49-F238E27FC236}">
                <a16:creationId xmlns:a16="http://schemas.microsoft.com/office/drawing/2014/main" id="{6BBA8055-48AA-48CC-8AB2-5549EF473838}"/>
              </a:ext>
            </a:extLst>
          </p:cNvPr>
          <p:cNvSpPr txBox="1"/>
          <p:nvPr/>
        </p:nvSpPr>
        <p:spPr>
          <a:xfrm>
            <a:off x="9981507" y="4178032"/>
            <a:ext cx="1296144" cy="307777"/>
          </a:xfrm>
          <a:prstGeom prst="rect">
            <a:avLst/>
          </a:prstGeom>
          <a:noFill/>
        </p:spPr>
        <p:txBody>
          <a:bodyPr wrap="square" rtlCol="0">
            <a:spAutoFit/>
          </a:bodyPr>
          <a:lstStyle/>
          <a:p>
            <a:r>
              <a:rPr lang="es-ES" sz="1400" dirty="0" err="1"/>
              <a:t>public</a:t>
            </a:r>
            <a:endParaRPr lang="es-ES" sz="1400" dirty="0"/>
          </a:p>
        </p:txBody>
      </p:sp>
    </p:spTree>
    <p:extLst>
      <p:ext uri="{BB962C8B-B14F-4D97-AF65-F5344CB8AC3E}">
        <p14:creationId xmlns:p14="http://schemas.microsoft.com/office/powerpoint/2010/main" val="2963837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I NEED SOME HELP : GET THE DOCUMENTATION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6483276" cy="4358063"/>
          </a:xfrm>
        </p:spPr>
        <p:txBody>
          <a:bodyPr/>
          <a:lstStyle/>
          <a:p>
            <a:pPr marL="520700" lvl="1" indent="-342900">
              <a:buFont typeface="Arial" panose="020B0604020202020204" pitchFamily="34" charset="0"/>
              <a:buChar char="•"/>
            </a:pPr>
            <a:r>
              <a:rPr lang="en-GB" dirty="0"/>
              <a:t>In IDE Spyder : Pressing </a:t>
            </a:r>
            <a:r>
              <a:rPr lang="en-GB" dirty="0" err="1">
                <a:solidFill>
                  <a:srgbClr val="FF8E12"/>
                </a:solidFill>
              </a:rPr>
              <a:t>Ctrl+I</a:t>
            </a:r>
            <a:r>
              <a:rPr lang="en-GB" dirty="0">
                <a:solidFill>
                  <a:srgbClr val="FF8E12"/>
                </a:solidFill>
              </a:rPr>
              <a:t> </a:t>
            </a:r>
            <a:r>
              <a:rPr lang="en-GB" dirty="0"/>
              <a:t>over the object/attribute/method you want the documentation</a:t>
            </a:r>
          </a:p>
          <a:p>
            <a:pPr marL="520700" lvl="1" indent="-342900">
              <a:buFont typeface="Arial" panose="020B0604020202020204" pitchFamily="34" charset="0"/>
              <a:buChar char="•"/>
            </a:pPr>
            <a:r>
              <a:rPr lang="en-GB" dirty="0"/>
              <a:t>Within the python console/interpreter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889712" y="2496100"/>
            <a:ext cx="4918256" cy="523220"/>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[4] </a:t>
            </a:r>
            <a:r>
              <a:rPr lang="es-ES" sz="1400" b="1" dirty="0" err="1">
                <a:solidFill>
                  <a:srgbClr val="FF8E12"/>
                </a:solidFill>
                <a:latin typeface="Consolas" panose="020B0609020204030204" pitchFamily="49" charset="0"/>
              </a:rPr>
              <a:t>help</a:t>
            </a:r>
            <a:r>
              <a:rPr lang="es-ES" sz="1400" dirty="0">
                <a:latin typeface="Consolas" panose="020B0609020204030204" pitchFamily="49" charset="0"/>
              </a:rPr>
              <a:t>(</a:t>
            </a:r>
            <a:r>
              <a:rPr lang="es-ES" sz="1400" dirty="0" err="1">
                <a:latin typeface="Consolas" panose="020B0609020204030204" pitchFamily="49" charset="0"/>
              </a:rPr>
              <a:t>texto.upper</a:t>
            </a:r>
            <a:r>
              <a:rPr lang="es-ES" sz="1400" dirty="0">
                <a:latin typeface="Consolas" panose="020B0609020204030204" pitchFamily="49" charset="0"/>
              </a:rPr>
              <a:t>())</a:t>
            </a:r>
          </a:p>
          <a:p>
            <a:pPr marL="252000" lvl="1"/>
            <a:r>
              <a:rPr lang="es-ES" sz="1400" dirty="0">
                <a:solidFill>
                  <a:srgbClr val="C00000"/>
                </a:solidFill>
                <a:latin typeface="Consolas" panose="020B0609020204030204" pitchFamily="49" charset="0"/>
              </a:rPr>
              <a:t>[5] </a:t>
            </a:r>
            <a:r>
              <a:rPr lang="es-ES" sz="1400" b="1" dirty="0" err="1">
                <a:solidFill>
                  <a:srgbClr val="FF8E12"/>
                </a:solidFill>
                <a:latin typeface="Consolas" panose="020B0609020204030204" pitchFamily="49" charset="0"/>
              </a:rPr>
              <a:t>print</a:t>
            </a:r>
            <a:r>
              <a:rPr lang="es-ES" sz="1400" dirty="0">
                <a:latin typeface="Consolas" panose="020B0609020204030204" pitchFamily="49" charset="0"/>
              </a:rPr>
              <a:t>(texto.</a:t>
            </a:r>
            <a:r>
              <a:rPr lang="es-ES" sz="1400" dirty="0" err="1">
                <a:latin typeface="Consolas" panose="020B0609020204030204" pitchFamily="49" charset="0"/>
              </a:rPr>
              <a:t>upper</a:t>
            </a:r>
            <a:r>
              <a:rPr lang="es-ES" sz="1400" dirty="0">
                <a:latin typeface="Consolas" panose="020B0609020204030204" pitchFamily="49" charset="0"/>
              </a:rPr>
              <a:t>.__</a:t>
            </a:r>
            <a:r>
              <a:rPr lang="es-ES" sz="1400" dirty="0" err="1">
                <a:latin typeface="Consolas" panose="020B0609020204030204" pitchFamily="49" charset="0"/>
              </a:rPr>
              <a:t>doc</a:t>
            </a:r>
            <a:r>
              <a:rPr lang="es-ES" sz="1400" dirty="0">
                <a:latin typeface="Consolas" panose="020B0609020204030204" pitchFamily="49" charset="0"/>
              </a:rPr>
              <a:t>__)</a:t>
            </a:r>
          </a:p>
        </p:txBody>
      </p:sp>
      <p:pic>
        <p:nvPicPr>
          <p:cNvPr id="8" name="Imagen 7">
            <a:extLst>
              <a:ext uri="{FF2B5EF4-FFF2-40B4-BE49-F238E27FC236}">
                <a16:creationId xmlns:a16="http://schemas.microsoft.com/office/drawing/2014/main" id="{4563EDAB-7E65-45BD-8A80-87C70D8DFC47}"/>
              </a:ext>
            </a:extLst>
          </p:cNvPr>
          <p:cNvPicPr>
            <a:picLocks noChangeAspect="1"/>
          </p:cNvPicPr>
          <p:nvPr/>
        </p:nvPicPr>
        <p:blipFill>
          <a:blip r:embed="rId2"/>
          <a:stretch>
            <a:fillRect/>
          </a:stretch>
        </p:blipFill>
        <p:spPr>
          <a:xfrm>
            <a:off x="7608168" y="2023940"/>
            <a:ext cx="3345163" cy="2518103"/>
          </a:xfrm>
          <a:prstGeom prst="rect">
            <a:avLst/>
          </a:prstGeom>
        </p:spPr>
      </p:pic>
      <p:pic>
        <p:nvPicPr>
          <p:cNvPr id="14" name="Imagen 13">
            <a:extLst>
              <a:ext uri="{FF2B5EF4-FFF2-40B4-BE49-F238E27FC236}">
                <a16:creationId xmlns:a16="http://schemas.microsoft.com/office/drawing/2014/main" id="{3D3A758F-D0BD-4FC2-8086-DDEB0C3C1FEC}"/>
              </a:ext>
            </a:extLst>
          </p:cNvPr>
          <p:cNvPicPr>
            <a:picLocks noChangeAspect="1"/>
          </p:cNvPicPr>
          <p:nvPr/>
        </p:nvPicPr>
        <p:blipFill>
          <a:blip r:embed="rId3"/>
          <a:stretch>
            <a:fillRect/>
          </a:stretch>
        </p:blipFill>
        <p:spPr>
          <a:xfrm>
            <a:off x="1055440" y="3378959"/>
            <a:ext cx="5299250" cy="1137400"/>
          </a:xfrm>
          <a:prstGeom prst="rect">
            <a:avLst/>
          </a:prstGeom>
        </p:spPr>
      </p:pic>
      <p:pic>
        <p:nvPicPr>
          <p:cNvPr id="18" name="Imagen 17">
            <a:extLst>
              <a:ext uri="{FF2B5EF4-FFF2-40B4-BE49-F238E27FC236}">
                <a16:creationId xmlns:a16="http://schemas.microsoft.com/office/drawing/2014/main" id="{1D1719E5-BCF8-4BD1-A0C0-3940A3859856}"/>
              </a:ext>
            </a:extLst>
          </p:cNvPr>
          <p:cNvPicPr>
            <a:picLocks noChangeAspect="1"/>
          </p:cNvPicPr>
          <p:nvPr/>
        </p:nvPicPr>
        <p:blipFill>
          <a:blip r:embed="rId4"/>
          <a:stretch>
            <a:fillRect/>
          </a:stretch>
        </p:blipFill>
        <p:spPr>
          <a:xfrm>
            <a:off x="924224" y="4766963"/>
            <a:ext cx="6483277" cy="643836"/>
          </a:xfrm>
          <a:prstGeom prst="rect">
            <a:avLst/>
          </a:prstGeom>
        </p:spPr>
      </p:pic>
    </p:spTree>
    <p:extLst>
      <p:ext uri="{BB962C8B-B14F-4D97-AF65-F5344CB8AC3E}">
        <p14:creationId xmlns:p14="http://schemas.microsoft.com/office/powerpoint/2010/main" val="3403059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52393" y="260648"/>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BUILT-IN VARIABLE</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919536" y="1228316"/>
            <a:ext cx="7491898" cy="2954655"/>
          </a:xfrm>
          <a:prstGeom prst="rect">
            <a:avLst/>
          </a:prstGeom>
          <a:noFill/>
        </p:spPr>
        <p:txBody>
          <a:bodyPr wrap="square" rtlCol="0">
            <a:spAutoFit/>
          </a:bodyPr>
          <a:lstStyle/>
          <a:p>
            <a:r>
              <a:rPr lang="en-GB" sz="1600" dirty="0">
                <a:solidFill>
                  <a:schemeClr val="bg1"/>
                </a:solidFill>
              </a:rPr>
              <a:t>2. Built-in variables</a:t>
            </a:r>
          </a:p>
          <a:p>
            <a:pPr marL="800100" lvl="1" indent="-342900">
              <a:buFont typeface="Arial" panose="020B0604020202020204" pitchFamily="34" charset="0"/>
              <a:buChar char="•"/>
            </a:pPr>
            <a:r>
              <a:rPr lang="en-GB" sz="1600" dirty="0">
                <a:solidFill>
                  <a:schemeClr val="bg1"/>
                </a:solidFill>
              </a:rPr>
              <a:t>2.1 Integers (int)</a:t>
            </a:r>
          </a:p>
          <a:p>
            <a:pPr marL="800100" lvl="1" indent="-342900">
              <a:buFont typeface="Arial" panose="020B0604020202020204" pitchFamily="34" charset="0"/>
              <a:buChar char="•"/>
            </a:pPr>
            <a:r>
              <a:rPr lang="en-GB" sz="1600" dirty="0">
                <a:solidFill>
                  <a:schemeClr val="bg1"/>
                </a:solidFill>
              </a:rPr>
              <a:t>2.2 Floats (float)</a:t>
            </a:r>
          </a:p>
          <a:p>
            <a:pPr marL="800100" lvl="1" indent="-342900">
              <a:buFont typeface="Arial" panose="020B0604020202020204" pitchFamily="34" charset="0"/>
              <a:buChar char="•"/>
            </a:pPr>
            <a:r>
              <a:rPr lang="en-GB" sz="1600" dirty="0">
                <a:solidFill>
                  <a:schemeClr val="bg1"/>
                </a:solidFill>
              </a:rPr>
              <a:t>2.3 Strings (str)</a:t>
            </a:r>
          </a:p>
          <a:p>
            <a:pPr marL="800100" lvl="1" indent="-342900">
              <a:buFont typeface="Arial" panose="020B0604020202020204" pitchFamily="34" charset="0"/>
              <a:buChar char="•"/>
            </a:pPr>
            <a:r>
              <a:rPr lang="en-GB" sz="1600" dirty="0">
                <a:solidFill>
                  <a:schemeClr val="bg1"/>
                </a:solidFill>
              </a:rPr>
              <a:t>2.4 List/Tuples (list/tuple)</a:t>
            </a:r>
          </a:p>
          <a:p>
            <a:pPr marL="800100" lvl="1" indent="-342900">
              <a:buFont typeface="Arial" panose="020B0604020202020204" pitchFamily="34" charset="0"/>
              <a:buChar char="•"/>
            </a:pPr>
            <a:r>
              <a:rPr lang="en-GB" sz="1600" dirty="0">
                <a:solidFill>
                  <a:schemeClr val="bg1"/>
                </a:solidFill>
              </a:rPr>
              <a:t>2.5 Dictionaries (</a:t>
            </a:r>
            <a:r>
              <a:rPr lang="en-GB" sz="1600" dirty="0" err="1">
                <a:solidFill>
                  <a:schemeClr val="bg1"/>
                </a:solidFill>
              </a:rPr>
              <a:t>dict</a:t>
            </a:r>
            <a:r>
              <a:rPr lang="en-GB" sz="1600" dirty="0">
                <a:solidFill>
                  <a:schemeClr val="bg1"/>
                </a:solidFill>
              </a:rPr>
              <a:t>)</a:t>
            </a:r>
          </a:p>
          <a:p>
            <a:pPr lvl="1"/>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139764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INT</a:t>
            </a:r>
            <a:r>
              <a:rPr lang="en-GB" sz="2400" dirty="0"/>
              <a:t> AND </a:t>
            </a:r>
            <a:r>
              <a:rPr lang="en-GB" sz="2400" dirty="0">
                <a:solidFill>
                  <a:srgbClr val="FFDA80"/>
                </a:solidFill>
              </a:rPr>
              <a:t>FLOAT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5" name="Imagen 4">
            <a:extLst>
              <a:ext uri="{FF2B5EF4-FFF2-40B4-BE49-F238E27FC236}">
                <a16:creationId xmlns:a16="http://schemas.microsoft.com/office/drawing/2014/main" id="{36ECD340-BB68-4428-A98F-EA375D441C27}"/>
              </a:ext>
            </a:extLst>
          </p:cNvPr>
          <p:cNvPicPr>
            <a:picLocks noChangeAspect="1"/>
          </p:cNvPicPr>
          <p:nvPr/>
        </p:nvPicPr>
        <p:blipFill>
          <a:blip r:embed="rId2"/>
          <a:stretch>
            <a:fillRect/>
          </a:stretch>
        </p:blipFill>
        <p:spPr>
          <a:xfrm>
            <a:off x="437816" y="2060848"/>
            <a:ext cx="5381625" cy="1952625"/>
          </a:xfrm>
          <a:prstGeom prst="rect">
            <a:avLst/>
          </a:prstGeom>
        </p:spPr>
      </p:pic>
      <p:pic>
        <p:nvPicPr>
          <p:cNvPr id="7" name="Imagen 6">
            <a:extLst>
              <a:ext uri="{FF2B5EF4-FFF2-40B4-BE49-F238E27FC236}">
                <a16:creationId xmlns:a16="http://schemas.microsoft.com/office/drawing/2014/main" id="{8B375C89-034D-414B-A12C-97B33ECE6041}"/>
              </a:ext>
            </a:extLst>
          </p:cNvPr>
          <p:cNvPicPr>
            <a:picLocks noChangeAspect="1"/>
          </p:cNvPicPr>
          <p:nvPr/>
        </p:nvPicPr>
        <p:blipFill rotWithShape="1">
          <a:blip r:embed="rId3"/>
          <a:srcRect r="29560"/>
          <a:stretch/>
        </p:blipFill>
        <p:spPr>
          <a:xfrm>
            <a:off x="6102053" y="2079898"/>
            <a:ext cx="5112569" cy="1933575"/>
          </a:xfrm>
          <a:prstGeom prst="rect">
            <a:avLst/>
          </a:prstGeom>
        </p:spPr>
      </p:pic>
      <p:sp>
        <p:nvSpPr>
          <p:cNvPr id="9" name="CuadroTexto 8">
            <a:extLst>
              <a:ext uri="{FF2B5EF4-FFF2-40B4-BE49-F238E27FC236}">
                <a16:creationId xmlns:a16="http://schemas.microsoft.com/office/drawing/2014/main" id="{E6D00373-1ED6-4636-82BE-323460F29C3E}"/>
              </a:ext>
            </a:extLst>
          </p:cNvPr>
          <p:cNvSpPr txBox="1"/>
          <p:nvPr/>
        </p:nvSpPr>
        <p:spPr>
          <a:xfrm>
            <a:off x="404813" y="1596268"/>
            <a:ext cx="3641960" cy="369332"/>
          </a:xfrm>
          <a:prstGeom prst="rect">
            <a:avLst/>
          </a:prstGeom>
          <a:noFill/>
        </p:spPr>
        <p:txBody>
          <a:bodyPr wrap="square" rtlCol="0">
            <a:spAutoFit/>
          </a:bodyPr>
          <a:lstStyle/>
          <a:p>
            <a:r>
              <a:rPr lang="es-ES" dirty="0" err="1"/>
              <a:t>Operations</a:t>
            </a:r>
            <a:r>
              <a:rPr lang="es-ES" dirty="0"/>
              <a:t> </a:t>
            </a:r>
            <a:r>
              <a:rPr lang="es-ES" dirty="0" err="1"/>
              <a:t>with</a:t>
            </a:r>
            <a:r>
              <a:rPr lang="es-ES" dirty="0"/>
              <a:t> </a:t>
            </a:r>
            <a:r>
              <a:rPr lang="es-ES" dirty="0" err="1"/>
              <a:t>intergers</a:t>
            </a:r>
            <a:endParaRPr lang="es-ES" dirty="0"/>
          </a:p>
        </p:txBody>
      </p:sp>
      <p:sp>
        <p:nvSpPr>
          <p:cNvPr id="12" name="CuadroTexto 11">
            <a:extLst>
              <a:ext uri="{FF2B5EF4-FFF2-40B4-BE49-F238E27FC236}">
                <a16:creationId xmlns:a16="http://schemas.microsoft.com/office/drawing/2014/main" id="{59145396-72D4-4387-B6D3-DAF09E63ABEA}"/>
              </a:ext>
            </a:extLst>
          </p:cNvPr>
          <p:cNvSpPr txBox="1"/>
          <p:nvPr/>
        </p:nvSpPr>
        <p:spPr>
          <a:xfrm>
            <a:off x="5951984" y="1596268"/>
            <a:ext cx="3641960" cy="369332"/>
          </a:xfrm>
          <a:prstGeom prst="rect">
            <a:avLst/>
          </a:prstGeom>
          <a:noFill/>
        </p:spPr>
        <p:txBody>
          <a:bodyPr wrap="square" rtlCol="0">
            <a:spAutoFit/>
          </a:bodyPr>
          <a:lstStyle/>
          <a:p>
            <a:r>
              <a:rPr lang="es-ES" dirty="0" err="1"/>
              <a:t>Operations</a:t>
            </a:r>
            <a:r>
              <a:rPr lang="es-ES" dirty="0"/>
              <a:t> </a:t>
            </a:r>
            <a:r>
              <a:rPr lang="es-ES" dirty="0" err="1"/>
              <a:t>with</a:t>
            </a:r>
            <a:r>
              <a:rPr lang="es-ES" dirty="0"/>
              <a:t> </a:t>
            </a:r>
            <a:r>
              <a:rPr lang="es-ES" dirty="0" err="1"/>
              <a:t>float</a:t>
            </a:r>
            <a:endParaRPr lang="es-ES" dirty="0"/>
          </a:p>
        </p:txBody>
      </p:sp>
      <p:sp>
        <p:nvSpPr>
          <p:cNvPr id="10" name="Rectángulo 9">
            <a:extLst>
              <a:ext uri="{FF2B5EF4-FFF2-40B4-BE49-F238E27FC236}">
                <a16:creationId xmlns:a16="http://schemas.microsoft.com/office/drawing/2014/main" id="{3D29E1DC-809F-4350-987C-2A1556A5F385}"/>
              </a:ext>
            </a:extLst>
          </p:cNvPr>
          <p:cNvSpPr/>
          <p:nvPr/>
        </p:nvSpPr>
        <p:spPr>
          <a:xfrm>
            <a:off x="404813" y="3195633"/>
            <a:ext cx="2234803" cy="1613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17" name="Conector: angular 16">
            <a:extLst>
              <a:ext uri="{FF2B5EF4-FFF2-40B4-BE49-F238E27FC236}">
                <a16:creationId xmlns:a16="http://schemas.microsoft.com/office/drawing/2014/main" id="{C082F6A5-C3D5-4097-A85E-E0CED6DAE3C0}"/>
              </a:ext>
            </a:extLst>
          </p:cNvPr>
          <p:cNvCxnSpPr>
            <a:cxnSpLocks/>
            <a:stCxn id="10" idx="1"/>
            <a:endCxn id="23" idx="3"/>
          </p:cNvCxnSpPr>
          <p:nvPr/>
        </p:nvCxnSpPr>
        <p:spPr>
          <a:xfrm rot="10800000" flipH="1" flipV="1">
            <a:off x="404812" y="3276312"/>
            <a:ext cx="1084413" cy="2195111"/>
          </a:xfrm>
          <a:prstGeom prst="bentConnector3">
            <a:avLst>
              <a:gd name="adj1" fmla="val -2108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E73D005-960D-479B-A163-201147EE1728}"/>
              </a:ext>
            </a:extLst>
          </p:cNvPr>
          <p:cNvSpPr txBox="1"/>
          <p:nvPr/>
        </p:nvSpPr>
        <p:spPr>
          <a:xfrm>
            <a:off x="2135560" y="5148258"/>
            <a:ext cx="4392488" cy="646331"/>
          </a:xfrm>
          <a:prstGeom prst="rect">
            <a:avLst/>
          </a:prstGeom>
          <a:noFill/>
          <a:ln>
            <a:solidFill>
              <a:srgbClr val="C00000"/>
            </a:solidFill>
          </a:ln>
        </p:spPr>
        <p:txBody>
          <a:bodyPr wrap="square" rtlCol="0">
            <a:spAutoFit/>
          </a:bodyPr>
          <a:lstStyle/>
          <a:p>
            <a:r>
              <a:rPr lang="es-ES" dirty="0" err="1"/>
              <a:t>For</a:t>
            </a:r>
            <a:r>
              <a:rPr lang="es-ES" dirty="0"/>
              <a:t> </a:t>
            </a:r>
            <a:r>
              <a:rPr lang="es-ES" dirty="0" err="1"/>
              <a:t>versions</a:t>
            </a:r>
            <a:r>
              <a:rPr lang="es-ES" dirty="0"/>
              <a:t> &lt;3.0 </a:t>
            </a:r>
            <a:r>
              <a:rPr lang="es-ES" dirty="0" err="1"/>
              <a:t>the</a:t>
            </a:r>
            <a:r>
              <a:rPr lang="es-ES" dirty="0"/>
              <a:t> </a:t>
            </a:r>
            <a:r>
              <a:rPr lang="es-ES" dirty="0" err="1"/>
              <a:t>operation</a:t>
            </a:r>
            <a:r>
              <a:rPr lang="es-ES" dirty="0"/>
              <a:t> </a:t>
            </a:r>
            <a:r>
              <a:rPr lang="es-ES" dirty="0" err="1"/>
              <a:t>of</a:t>
            </a:r>
            <a:r>
              <a:rPr lang="es-ES" dirty="0"/>
              <a:t> </a:t>
            </a:r>
            <a:r>
              <a:rPr lang="es-ES" dirty="0" err="1"/>
              <a:t>two</a:t>
            </a:r>
            <a:r>
              <a:rPr lang="es-ES" dirty="0"/>
              <a:t> </a:t>
            </a:r>
            <a:r>
              <a:rPr lang="es-ES" dirty="0" err="1"/>
              <a:t>intergers</a:t>
            </a:r>
            <a:r>
              <a:rPr lang="es-ES" dirty="0"/>
              <a:t> </a:t>
            </a:r>
            <a:r>
              <a:rPr lang="es-ES" dirty="0" err="1"/>
              <a:t>returns</a:t>
            </a:r>
            <a:r>
              <a:rPr lang="es-ES" dirty="0"/>
              <a:t> </a:t>
            </a:r>
            <a:r>
              <a:rPr lang="es-ES" dirty="0" err="1"/>
              <a:t>another</a:t>
            </a:r>
            <a:r>
              <a:rPr lang="es-ES" dirty="0"/>
              <a:t> </a:t>
            </a:r>
            <a:r>
              <a:rPr lang="es-ES" dirty="0" err="1"/>
              <a:t>integer</a:t>
            </a:r>
            <a:endParaRPr lang="es-ES" dirty="0"/>
          </a:p>
        </p:txBody>
      </p:sp>
      <p:pic>
        <p:nvPicPr>
          <p:cNvPr id="23" name="Imagen 22">
            <a:extLst>
              <a:ext uri="{FF2B5EF4-FFF2-40B4-BE49-F238E27FC236}">
                <a16:creationId xmlns:a16="http://schemas.microsoft.com/office/drawing/2014/main" id="{23876031-1EF5-4AA7-AAC4-6E726E1F8012}"/>
              </a:ext>
            </a:extLst>
          </p:cNvPr>
          <p:cNvPicPr>
            <a:picLocks noChangeAspect="1"/>
          </p:cNvPicPr>
          <p:nvPr/>
        </p:nvPicPr>
        <p:blipFill>
          <a:blip r:embed="rId4"/>
          <a:stretch>
            <a:fillRect/>
          </a:stretch>
        </p:blipFill>
        <p:spPr>
          <a:xfrm flipH="1">
            <a:off x="1489226" y="5148258"/>
            <a:ext cx="646331" cy="646331"/>
          </a:xfrm>
          <a:prstGeom prst="rect">
            <a:avLst/>
          </a:prstGeom>
          <a:ln>
            <a:solidFill>
              <a:srgbClr val="C00000"/>
            </a:solidFill>
          </a:ln>
        </p:spPr>
      </p:pic>
    </p:spTree>
    <p:extLst>
      <p:ext uri="{BB962C8B-B14F-4D97-AF65-F5344CB8AC3E}">
        <p14:creationId xmlns:p14="http://schemas.microsoft.com/office/powerpoint/2010/main" val="188035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INT</a:t>
            </a:r>
            <a:r>
              <a:rPr lang="en-GB" sz="2400" dirty="0"/>
              <a:t> AND </a:t>
            </a:r>
            <a:r>
              <a:rPr lang="en-GB" sz="2400" dirty="0">
                <a:solidFill>
                  <a:srgbClr val="FFDA80"/>
                </a:solidFill>
              </a:rPr>
              <a:t>FLOAT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CuadroTexto 4">
            <a:extLst>
              <a:ext uri="{FF2B5EF4-FFF2-40B4-BE49-F238E27FC236}">
                <a16:creationId xmlns:a16="http://schemas.microsoft.com/office/drawing/2014/main" id="{181FDAD8-4729-4A70-B27F-6E9795D00AD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6" name="CuadroTexto 5">
            <a:extLst>
              <a:ext uri="{FF2B5EF4-FFF2-40B4-BE49-F238E27FC236}">
                <a16:creationId xmlns:a16="http://schemas.microsoft.com/office/drawing/2014/main" id="{AFA552E7-198C-4688-843F-54C91FACC6AE}"/>
              </a:ext>
            </a:extLst>
          </p:cNvPr>
          <p:cNvSpPr txBox="1"/>
          <p:nvPr/>
        </p:nvSpPr>
        <p:spPr>
          <a:xfrm>
            <a:off x="623392" y="1720840"/>
            <a:ext cx="5112568" cy="1200329"/>
          </a:xfrm>
          <a:prstGeom prst="rect">
            <a:avLst/>
          </a:prstGeom>
          <a:noFill/>
        </p:spPr>
        <p:txBody>
          <a:bodyPr wrap="square" rtlCol="0">
            <a:spAutoFit/>
          </a:bodyPr>
          <a:lstStyle/>
          <a:p>
            <a:r>
              <a:rPr lang="es-ES" u="sng" dirty="0" err="1"/>
              <a:t>Conversions</a:t>
            </a:r>
            <a:r>
              <a:rPr lang="es-ES" u="sng" dirty="0"/>
              <a:t>:</a:t>
            </a:r>
          </a:p>
          <a:p>
            <a:pPr marL="285750" indent="-285750" algn="just">
              <a:buFont typeface="Arial" panose="020B0604020202020204" pitchFamily="34" charset="0"/>
              <a:buChar char="•"/>
            </a:pPr>
            <a:r>
              <a:rPr lang="es-ES" dirty="0" err="1"/>
              <a:t>It</a:t>
            </a:r>
            <a:r>
              <a:rPr lang="es-ES" dirty="0"/>
              <a:t> </a:t>
            </a:r>
            <a:r>
              <a:rPr lang="es-ES" dirty="0" err="1"/>
              <a:t>is</a:t>
            </a:r>
            <a:r>
              <a:rPr lang="es-ES" dirty="0"/>
              <a:t> posible </a:t>
            </a:r>
            <a:r>
              <a:rPr lang="es-ES" dirty="0" err="1"/>
              <a:t>to</a:t>
            </a:r>
            <a:r>
              <a:rPr lang="es-ES" dirty="0"/>
              <a:t> </a:t>
            </a:r>
            <a:r>
              <a:rPr lang="es-ES" dirty="0" err="1"/>
              <a:t>convert</a:t>
            </a:r>
            <a:r>
              <a:rPr lang="es-ES" dirty="0"/>
              <a:t> </a:t>
            </a:r>
            <a:r>
              <a:rPr lang="es-ES" dirty="0" err="1"/>
              <a:t>str</a:t>
            </a:r>
            <a:r>
              <a:rPr lang="es-ES" dirty="0"/>
              <a:t> and </a:t>
            </a:r>
            <a:r>
              <a:rPr lang="es-ES" dirty="0" err="1"/>
              <a:t>floar</a:t>
            </a:r>
            <a:r>
              <a:rPr lang="es-ES" dirty="0"/>
              <a:t> variables </a:t>
            </a:r>
            <a:r>
              <a:rPr lang="es-ES" dirty="0" err="1"/>
              <a:t>into</a:t>
            </a:r>
            <a:r>
              <a:rPr lang="es-ES" dirty="0"/>
              <a:t> </a:t>
            </a:r>
            <a:r>
              <a:rPr lang="es-ES" dirty="0" err="1"/>
              <a:t>integers</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i="1" dirty="0" err="1">
                <a:solidFill>
                  <a:srgbClr val="FF8E12"/>
                </a:solidFill>
              </a:rPr>
              <a:t>int</a:t>
            </a:r>
            <a:endParaRPr lang="es-ES" b="1" i="1" dirty="0">
              <a:solidFill>
                <a:srgbClr val="FF8E12"/>
              </a:solidFill>
            </a:endParaRPr>
          </a:p>
          <a:p>
            <a:pPr marL="285750" indent="-285750">
              <a:buFont typeface="Arial" panose="020B0604020202020204" pitchFamily="34" charset="0"/>
              <a:buChar char="•"/>
            </a:pPr>
            <a:endParaRPr lang="es-ES" dirty="0"/>
          </a:p>
        </p:txBody>
      </p:sp>
      <p:pic>
        <p:nvPicPr>
          <p:cNvPr id="7" name="Imagen 6">
            <a:extLst>
              <a:ext uri="{FF2B5EF4-FFF2-40B4-BE49-F238E27FC236}">
                <a16:creationId xmlns:a16="http://schemas.microsoft.com/office/drawing/2014/main" id="{0923755C-8576-4304-A46A-386C554D963F}"/>
              </a:ext>
            </a:extLst>
          </p:cNvPr>
          <p:cNvPicPr>
            <a:picLocks noChangeAspect="1"/>
          </p:cNvPicPr>
          <p:nvPr/>
        </p:nvPicPr>
        <p:blipFill rotWithShape="1">
          <a:blip r:embed="rId2"/>
          <a:srcRect/>
          <a:stretch/>
        </p:blipFill>
        <p:spPr>
          <a:xfrm>
            <a:off x="1025267" y="2737717"/>
            <a:ext cx="2714625" cy="466725"/>
          </a:xfrm>
          <a:prstGeom prst="rect">
            <a:avLst/>
          </a:prstGeom>
        </p:spPr>
      </p:pic>
      <p:sp>
        <p:nvSpPr>
          <p:cNvPr id="9" name="CuadroTexto 8">
            <a:extLst>
              <a:ext uri="{FF2B5EF4-FFF2-40B4-BE49-F238E27FC236}">
                <a16:creationId xmlns:a16="http://schemas.microsoft.com/office/drawing/2014/main" id="{C94654AA-2756-40D4-BDFB-3A35F29F746B}"/>
              </a:ext>
            </a:extLst>
          </p:cNvPr>
          <p:cNvSpPr txBox="1"/>
          <p:nvPr/>
        </p:nvSpPr>
        <p:spPr>
          <a:xfrm>
            <a:off x="619729" y="3336667"/>
            <a:ext cx="5112568" cy="1200329"/>
          </a:xfrm>
          <a:prstGeom prst="rect">
            <a:avLst/>
          </a:prstGeom>
          <a:noFill/>
        </p:spPr>
        <p:txBody>
          <a:bodyPr wrap="square" rtlCol="0">
            <a:spAutoFit/>
          </a:bodyPr>
          <a:lstStyle/>
          <a:p>
            <a:r>
              <a:rPr lang="es-ES" u="sng" dirty="0" err="1"/>
              <a:t>Increments</a:t>
            </a:r>
            <a:r>
              <a:rPr lang="es-ES" u="sng" dirty="0"/>
              <a:t>:</a:t>
            </a:r>
          </a:p>
          <a:p>
            <a:pPr marL="285750" indent="-285750">
              <a:buFont typeface="Arial" panose="020B0604020202020204" pitchFamily="34" charset="0"/>
              <a:buChar char="•"/>
            </a:pPr>
            <a:r>
              <a:rPr lang="es-ES" dirty="0" err="1"/>
              <a:t>When</a:t>
            </a:r>
            <a:r>
              <a:rPr lang="es-ES" dirty="0"/>
              <a:t> </a:t>
            </a:r>
            <a:r>
              <a:rPr lang="es-ES" dirty="0" err="1"/>
              <a:t>using</a:t>
            </a:r>
            <a:r>
              <a:rPr lang="es-ES" dirty="0"/>
              <a:t> </a:t>
            </a:r>
            <a:r>
              <a:rPr lang="es-ES" dirty="0" err="1"/>
              <a:t>loops</a:t>
            </a:r>
            <a:r>
              <a:rPr lang="es-ES" dirty="0"/>
              <a:t>, </a:t>
            </a:r>
            <a:r>
              <a:rPr lang="es-ES" dirty="0" err="1"/>
              <a:t>it</a:t>
            </a:r>
            <a:r>
              <a:rPr lang="es-ES" dirty="0"/>
              <a:t> </a:t>
            </a:r>
            <a:r>
              <a:rPr lang="es-ES" dirty="0" err="1"/>
              <a:t>is</a:t>
            </a:r>
            <a:r>
              <a:rPr lang="es-ES" dirty="0"/>
              <a:t> </a:t>
            </a:r>
            <a:r>
              <a:rPr lang="es-ES" dirty="0" err="1"/>
              <a:t>common</a:t>
            </a:r>
            <a:r>
              <a:rPr lang="es-ES" dirty="0"/>
              <a:t> </a:t>
            </a:r>
            <a:r>
              <a:rPr lang="es-ES" dirty="0" err="1"/>
              <a:t>to</a:t>
            </a:r>
            <a:r>
              <a:rPr lang="es-ES" dirty="0"/>
              <a:t> use a </a:t>
            </a:r>
            <a:r>
              <a:rPr lang="es-ES" dirty="0" err="1"/>
              <a:t>counter</a:t>
            </a:r>
            <a:r>
              <a:rPr lang="es-ES" dirty="0"/>
              <a:t> </a:t>
            </a:r>
            <a:r>
              <a:rPr lang="es-ES" dirty="0" err="1"/>
              <a:t>to</a:t>
            </a:r>
            <a:r>
              <a:rPr lang="es-ES" dirty="0"/>
              <a:t> control </a:t>
            </a:r>
            <a:r>
              <a:rPr lang="es-ES" dirty="0" err="1"/>
              <a:t>the</a:t>
            </a:r>
            <a:r>
              <a:rPr lang="es-ES" dirty="0"/>
              <a:t> </a:t>
            </a:r>
            <a:r>
              <a:rPr lang="es-ES" dirty="0" err="1"/>
              <a:t>loop</a:t>
            </a:r>
            <a:r>
              <a:rPr lang="es-ES" dirty="0"/>
              <a:t> and </a:t>
            </a:r>
            <a:r>
              <a:rPr lang="es-ES" dirty="0" err="1"/>
              <a:t>it</a:t>
            </a:r>
            <a:r>
              <a:rPr lang="es-ES" dirty="0"/>
              <a:t> </a:t>
            </a:r>
            <a:r>
              <a:rPr lang="es-ES" dirty="0" err="1"/>
              <a:t>is</a:t>
            </a:r>
            <a:r>
              <a:rPr lang="es-ES" dirty="0"/>
              <a:t> </a:t>
            </a:r>
            <a:r>
              <a:rPr lang="es-ES" dirty="0" err="1"/>
              <a:t>typical</a:t>
            </a:r>
            <a:r>
              <a:rPr lang="es-ES" dirty="0"/>
              <a:t> </a:t>
            </a:r>
            <a:r>
              <a:rPr lang="es-ES" dirty="0" err="1"/>
              <a:t>to</a:t>
            </a:r>
            <a:r>
              <a:rPr lang="es-ES" dirty="0"/>
              <a:t> </a:t>
            </a:r>
            <a:r>
              <a:rPr lang="es-ES" dirty="0" err="1"/>
              <a:t>see</a:t>
            </a:r>
            <a:r>
              <a:rPr lang="es-ES" dirty="0"/>
              <a:t> </a:t>
            </a:r>
            <a:r>
              <a:rPr lang="es-ES" dirty="0" err="1"/>
              <a:t>the</a:t>
            </a:r>
            <a:r>
              <a:rPr lang="es-ES" dirty="0"/>
              <a:t> </a:t>
            </a:r>
            <a:r>
              <a:rPr lang="es-ES" dirty="0" err="1"/>
              <a:t>following</a:t>
            </a:r>
            <a:r>
              <a:rPr lang="es-ES" dirty="0"/>
              <a:t> </a:t>
            </a:r>
            <a:r>
              <a:rPr lang="es-ES" dirty="0" err="1"/>
              <a:t>code</a:t>
            </a:r>
            <a:r>
              <a:rPr lang="es-ES" dirty="0"/>
              <a:t>:</a:t>
            </a:r>
          </a:p>
        </p:txBody>
      </p:sp>
      <p:pic>
        <p:nvPicPr>
          <p:cNvPr id="10" name="Imagen 9">
            <a:extLst>
              <a:ext uri="{FF2B5EF4-FFF2-40B4-BE49-F238E27FC236}">
                <a16:creationId xmlns:a16="http://schemas.microsoft.com/office/drawing/2014/main" id="{80A6DEB4-1550-4EE6-9D6C-267B55610257}"/>
              </a:ext>
            </a:extLst>
          </p:cNvPr>
          <p:cNvPicPr>
            <a:picLocks noChangeAspect="1"/>
          </p:cNvPicPr>
          <p:nvPr/>
        </p:nvPicPr>
        <p:blipFill>
          <a:blip r:embed="rId3"/>
          <a:stretch>
            <a:fillRect/>
          </a:stretch>
        </p:blipFill>
        <p:spPr>
          <a:xfrm>
            <a:off x="1028053" y="4658735"/>
            <a:ext cx="1000125" cy="447675"/>
          </a:xfrm>
          <a:prstGeom prst="rect">
            <a:avLst/>
          </a:prstGeom>
        </p:spPr>
      </p:pic>
      <p:pic>
        <p:nvPicPr>
          <p:cNvPr id="13" name="Imagen 12">
            <a:extLst>
              <a:ext uri="{FF2B5EF4-FFF2-40B4-BE49-F238E27FC236}">
                <a16:creationId xmlns:a16="http://schemas.microsoft.com/office/drawing/2014/main" id="{5CB22D7C-5A9E-4AAF-9993-DC8F57E98D4B}"/>
              </a:ext>
            </a:extLst>
          </p:cNvPr>
          <p:cNvPicPr>
            <a:picLocks noChangeAspect="1"/>
          </p:cNvPicPr>
          <p:nvPr/>
        </p:nvPicPr>
        <p:blipFill>
          <a:blip r:embed="rId4"/>
          <a:stretch>
            <a:fillRect/>
          </a:stretch>
        </p:blipFill>
        <p:spPr>
          <a:xfrm>
            <a:off x="3935760" y="4828669"/>
            <a:ext cx="733425" cy="247650"/>
          </a:xfrm>
          <a:prstGeom prst="rect">
            <a:avLst/>
          </a:prstGeom>
        </p:spPr>
      </p:pic>
      <p:cxnSp>
        <p:nvCxnSpPr>
          <p:cNvPr id="15" name="Conector recto de flecha 14">
            <a:extLst>
              <a:ext uri="{FF2B5EF4-FFF2-40B4-BE49-F238E27FC236}">
                <a16:creationId xmlns:a16="http://schemas.microsoft.com/office/drawing/2014/main" id="{2C4C8798-CC5B-4ACC-8149-7F4352ECA03A}"/>
              </a:ext>
            </a:extLst>
          </p:cNvPr>
          <p:cNvCxnSpPr>
            <a:cxnSpLocks/>
          </p:cNvCxnSpPr>
          <p:nvPr/>
        </p:nvCxnSpPr>
        <p:spPr>
          <a:xfrm>
            <a:off x="2028178" y="4952494"/>
            <a:ext cx="1711714"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A86A69B0-3B25-4CAA-9C51-8C3502C51A85}"/>
              </a:ext>
            </a:extLst>
          </p:cNvPr>
          <p:cNvSpPr/>
          <p:nvPr/>
        </p:nvSpPr>
        <p:spPr>
          <a:xfrm>
            <a:off x="1025267" y="4882572"/>
            <a:ext cx="894269" cy="2238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8" name="Rectángulo 17">
            <a:extLst>
              <a:ext uri="{FF2B5EF4-FFF2-40B4-BE49-F238E27FC236}">
                <a16:creationId xmlns:a16="http://schemas.microsoft.com/office/drawing/2014/main" id="{E85E257F-C742-429B-A171-77A66A944F1D}"/>
              </a:ext>
            </a:extLst>
          </p:cNvPr>
          <p:cNvSpPr/>
          <p:nvPr/>
        </p:nvSpPr>
        <p:spPr>
          <a:xfrm>
            <a:off x="3815263" y="4852481"/>
            <a:ext cx="894269" cy="2238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9" name="CuadroTexto 18">
            <a:extLst>
              <a:ext uri="{FF2B5EF4-FFF2-40B4-BE49-F238E27FC236}">
                <a16:creationId xmlns:a16="http://schemas.microsoft.com/office/drawing/2014/main" id="{B14243C1-5D84-4FF7-94AF-BA462D92A00A}"/>
              </a:ext>
            </a:extLst>
          </p:cNvPr>
          <p:cNvSpPr txBox="1"/>
          <p:nvPr/>
        </p:nvSpPr>
        <p:spPr>
          <a:xfrm>
            <a:off x="2414652" y="4682504"/>
            <a:ext cx="1711714" cy="246221"/>
          </a:xfrm>
          <a:prstGeom prst="rect">
            <a:avLst/>
          </a:prstGeom>
          <a:noFill/>
        </p:spPr>
        <p:txBody>
          <a:bodyPr wrap="square" rtlCol="0">
            <a:spAutoFit/>
          </a:bodyPr>
          <a:lstStyle/>
          <a:p>
            <a:r>
              <a:rPr lang="es-ES" sz="1000" dirty="0" err="1"/>
              <a:t>equivalent</a:t>
            </a:r>
            <a:endParaRPr lang="es-ES" sz="1000" dirty="0"/>
          </a:p>
        </p:txBody>
      </p:sp>
    </p:spTree>
    <p:extLst>
      <p:ext uri="{BB962C8B-B14F-4D97-AF65-F5344CB8AC3E}">
        <p14:creationId xmlns:p14="http://schemas.microsoft.com/office/powerpoint/2010/main" val="391101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3641960" cy="369332"/>
          </a:xfrm>
          <a:prstGeom prst="rect">
            <a:avLst/>
          </a:prstGeom>
          <a:noFill/>
        </p:spPr>
        <p:txBody>
          <a:bodyPr wrap="square" rtlCol="0">
            <a:spAutoFit/>
          </a:bodyPr>
          <a:lstStyle/>
          <a:p>
            <a:r>
              <a:rPr lang="es-ES" u="sng" dirty="0" err="1"/>
              <a:t>Defintion</a:t>
            </a:r>
            <a:r>
              <a:rPr lang="es-ES" u="sng" dirty="0"/>
              <a:t> </a:t>
            </a:r>
            <a:r>
              <a:rPr lang="es-ES" u="sng" dirty="0" err="1"/>
              <a:t>of</a:t>
            </a:r>
            <a:r>
              <a:rPr lang="es-ES" u="sng" dirty="0"/>
              <a:t> </a:t>
            </a:r>
            <a:r>
              <a:rPr lang="es-ES" u="sng" dirty="0" err="1"/>
              <a:t>list</a:t>
            </a:r>
            <a:r>
              <a:rPr lang="es-ES" u="sng" dirty="0"/>
              <a:t>:</a:t>
            </a:r>
          </a:p>
        </p:txBody>
      </p:sp>
      <p:pic>
        <p:nvPicPr>
          <p:cNvPr id="6" name="Imagen 5">
            <a:extLst>
              <a:ext uri="{FF2B5EF4-FFF2-40B4-BE49-F238E27FC236}">
                <a16:creationId xmlns:a16="http://schemas.microsoft.com/office/drawing/2014/main" id="{7BE58AF7-E766-4E59-A1F7-22BF5E3E9C3E}"/>
              </a:ext>
            </a:extLst>
          </p:cNvPr>
          <p:cNvPicPr>
            <a:picLocks noChangeAspect="1"/>
          </p:cNvPicPr>
          <p:nvPr/>
        </p:nvPicPr>
        <p:blipFill>
          <a:blip r:embed="rId2"/>
          <a:stretch>
            <a:fillRect/>
          </a:stretch>
        </p:blipFill>
        <p:spPr>
          <a:xfrm>
            <a:off x="535153" y="1828916"/>
            <a:ext cx="5105400" cy="990600"/>
          </a:xfrm>
          <a:prstGeom prst="rect">
            <a:avLst/>
          </a:prstGeom>
        </p:spPr>
      </p:pic>
      <p:grpSp>
        <p:nvGrpSpPr>
          <p:cNvPr id="19" name="Grupo 18">
            <a:extLst>
              <a:ext uri="{FF2B5EF4-FFF2-40B4-BE49-F238E27FC236}">
                <a16:creationId xmlns:a16="http://schemas.microsoft.com/office/drawing/2014/main" id="{26422673-5485-4CC7-A6BC-4697E6AC95A4}"/>
              </a:ext>
            </a:extLst>
          </p:cNvPr>
          <p:cNvGrpSpPr/>
          <p:nvPr/>
        </p:nvGrpSpPr>
        <p:grpSpPr>
          <a:xfrm>
            <a:off x="6361710" y="1342395"/>
            <a:ext cx="4918865" cy="4524315"/>
            <a:chOff x="6361710" y="1091666"/>
            <a:chExt cx="4918865" cy="4524315"/>
          </a:xfrm>
        </p:grpSpPr>
        <p:sp>
          <p:nvSpPr>
            <p:cNvPr id="14" name="CuadroTexto 13">
              <a:extLst>
                <a:ext uri="{FF2B5EF4-FFF2-40B4-BE49-F238E27FC236}">
                  <a16:creationId xmlns:a16="http://schemas.microsoft.com/office/drawing/2014/main" id="{FE3ED00F-ED6F-4D20-9B7F-D61439545850}"/>
                </a:ext>
              </a:extLst>
            </p:cNvPr>
            <p:cNvSpPr txBox="1"/>
            <p:nvPr/>
          </p:nvSpPr>
          <p:spPr>
            <a:xfrm>
              <a:off x="6361710" y="1091666"/>
              <a:ext cx="4918865" cy="4524315"/>
            </a:xfrm>
            <a:prstGeom prst="rect">
              <a:avLst/>
            </a:prstGeom>
            <a:noFill/>
          </p:spPr>
          <p:txBody>
            <a:bodyPr wrap="square" rtlCol="0">
              <a:spAutoFit/>
            </a:bodyPr>
            <a:lstStyle/>
            <a:p>
              <a:r>
                <a:rPr lang="es-ES" u="sng" dirty="0" err="1"/>
                <a:t>Features</a:t>
              </a:r>
              <a:r>
                <a:rPr lang="es-ES" u="sng" dirty="0"/>
                <a:t>:</a:t>
              </a:r>
            </a:p>
            <a:p>
              <a:endParaRPr lang="es-ES" dirty="0"/>
            </a:p>
            <a:p>
              <a:pPr marL="285750" indent="-285750">
                <a:buFont typeface="Arial" panose="020B0604020202020204" pitchFamily="34" charset="0"/>
                <a:buChar char="•"/>
              </a:pPr>
              <a:r>
                <a:rPr lang="es-ES" dirty="0" err="1"/>
                <a:t>Indexable</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Ordered</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Mutable</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endParaRPr lang="es-ES" dirty="0"/>
            </a:p>
            <a:p>
              <a:pPr marL="285750" indent="-285750">
                <a:buFont typeface="Arial" panose="020B0604020202020204" pitchFamily="34" charset="0"/>
                <a:buChar char="•"/>
              </a:pPr>
              <a:r>
                <a:rPr lang="es-ES" dirty="0"/>
                <a:t>Flexible</a:t>
              </a:r>
            </a:p>
          </p:txBody>
        </p:sp>
        <p:pic>
          <p:nvPicPr>
            <p:cNvPr id="11" name="Imagen 10">
              <a:extLst>
                <a:ext uri="{FF2B5EF4-FFF2-40B4-BE49-F238E27FC236}">
                  <a16:creationId xmlns:a16="http://schemas.microsoft.com/office/drawing/2014/main" id="{8962BD75-BCA8-4CAC-B14F-6666A19F4BBE}"/>
                </a:ext>
              </a:extLst>
            </p:cNvPr>
            <p:cNvPicPr>
              <a:picLocks noChangeAspect="1"/>
            </p:cNvPicPr>
            <p:nvPr/>
          </p:nvPicPr>
          <p:blipFill>
            <a:blip r:embed="rId3"/>
            <a:stretch>
              <a:fillRect/>
            </a:stretch>
          </p:blipFill>
          <p:spPr>
            <a:xfrm>
              <a:off x="6716859" y="2086091"/>
              <a:ext cx="2914650" cy="476250"/>
            </a:xfrm>
            <a:prstGeom prst="rect">
              <a:avLst/>
            </a:prstGeom>
          </p:spPr>
        </p:pic>
        <p:pic>
          <p:nvPicPr>
            <p:cNvPr id="15" name="Imagen 14">
              <a:extLst>
                <a:ext uri="{FF2B5EF4-FFF2-40B4-BE49-F238E27FC236}">
                  <a16:creationId xmlns:a16="http://schemas.microsoft.com/office/drawing/2014/main" id="{BA586B11-D44C-44DA-8CEA-5CB75A915F20}"/>
                </a:ext>
              </a:extLst>
            </p:cNvPr>
            <p:cNvPicPr>
              <a:picLocks noChangeAspect="1"/>
            </p:cNvPicPr>
            <p:nvPr/>
          </p:nvPicPr>
          <p:blipFill rotWithShape="1">
            <a:blip r:embed="rId4"/>
            <a:srcRect/>
            <a:stretch/>
          </p:blipFill>
          <p:spPr>
            <a:xfrm>
              <a:off x="6716859" y="2752183"/>
              <a:ext cx="3876675" cy="657225"/>
            </a:xfrm>
            <a:prstGeom prst="rect">
              <a:avLst/>
            </a:prstGeom>
          </p:spPr>
        </p:pic>
        <p:pic>
          <p:nvPicPr>
            <p:cNvPr id="18" name="Imagen 17">
              <a:extLst>
                <a:ext uri="{FF2B5EF4-FFF2-40B4-BE49-F238E27FC236}">
                  <a16:creationId xmlns:a16="http://schemas.microsoft.com/office/drawing/2014/main" id="{C8E95FA9-3836-4B0A-BD77-A72BA24E9B09}"/>
                </a:ext>
              </a:extLst>
            </p:cNvPr>
            <p:cNvPicPr>
              <a:picLocks noChangeAspect="1"/>
            </p:cNvPicPr>
            <p:nvPr/>
          </p:nvPicPr>
          <p:blipFill>
            <a:blip r:embed="rId5"/>
            <a:stretch>
              <a:fillRect/>
            </a:stretch>
          </p:blipFill>
          <p:spPr>
            <a:xfrm>
              <a:off x="6740671" y="4594114"/>
              <a:ext cx="3829050" cy="438150"/>
            </a:xfrm>
            <a:prstGeom prst="rect">
              <a:avLst/>
            </a:prstGeom>
          </p:spPr>
        </p:pic>
      </p:grpSp>
      <p:sp>
        <p:nvSpPr>
          <p:cNvPr id="20" name="Rectángulo 19">
            <a:extLst>
              <a:ext uri="{FF2B5EF4-FFF2-40B4-BE49-F238E27FC236}">
                <a16:creationId xmlns:a16="http://schemas.microsoft.com/office/drawing/2014/main" id="{5CF20CE4-C92C-4803-8DFE-E78A3F4CC796}"/>
              </a:ext>
            </a:extLst>
          </p:cNvPr>
          <p:cNvSpPr/>
          <p:nvPr/>
        </p:nvSpPr>
        <p:spPr>
          <a:xfrm>
            <a:off x="409972" y="1196752"/>
            <a:ext cx="5459386" cy="48245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25" name="Rectángulo 24">
            <a:extLst>
              <a:ext uri="{FF2B5EF4-FFF2-40B4-BE49-F238E27FC236}">
                <a16:creationId xmlns:a16="http://schemas.microsoft.com/office/drawing/2014/main" id="{157F6178-5BCB-4E73-9CE2-CFE56652C113}"/>
              </a:ext>
            </a:extLst>
          </p:cNvPr>
          <p:cNvSpPr/>
          <p:nvPr/>
        </p:nvSpPr>
        <p:spPr>
          <a:xfrm>
            <a:off x="6181266" y="1187818"/>
            <a:ext cx="5532911" cy="48245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5" name="Conector: angular 4">
            <a:extLst>
              <a:ext uri="{FF2B5EF4-FFF2-40B4-BE49-F238E27FC236}">
                <a16:creationId xmlns:a16="http://schemas.microsoft.com/office/drawing/2014/main" id="{D5EFB6C3-1598-4808-BCC5-2A66A58C6CAE}"/>
              </a:ext>
            </a:extLst>
          </p:cNvPr>
          <p:cNvCxnSpPr>
            <a:stCxn id="6" idx="2"/>
          </p:cNvCxnSpPr>
          <p:nvPr/>
        </p:nvCxnSpPr>
        <p:spPr>
          <a:xfrm rot="16200000" flipH="1">
            <a:off x="4575216" y="1332152"/>
            <a:ext cx="465468" cy="3440195"/>
          </a:xfrm>
          <a:prstGeom prst="bentConnector2">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4651720-F39B-4975-8EB9-24435C669DA7}"/>
              </a:ext>
            </a:extLst>
          </p:cNvPr>
          <p:cNvSpPr txBox="1"/>
          <p:nvPr/>
        </p:nvSpPr>
        <p:spPr>
          <a:xfrm>
            <a:off x="7912619" y="3665313"/>
            <a:ext cx="6096000" cy="369332"/>
          </a:xfrm>
          <a:prstGeom prst="rect">
            <a:avLst/>
          </a:prstGeom>
          <a:noFill/>
        </p:spPr>
        <p:txBody>
          <a:bodyPr wrap="square">
            <a:spAutoFit/>
          </a:bodyPr>
          <a:lstStyle/>
          <a:p>
            <a:r>
              <a:rPr lang="es-ES" b="1" dirty="0">
                <a:solidFill>
                  <a:srgbClr val="FF0000"/>
                </a:solidFill>
              </a:rPr>
              <a:t>num_6 = </a:t>
            </a:r>
            <a:r>
              <a:rPr lang="es-ES" b="1" dirty="0" err="1">
                <a:solidFill>
                  <a:srgbClr val="FF0000"/>
                </a:solidFill>
              </a:rPr>
              <a:t>list_of_lists</a:t>
            </a:r>
            <a:r>
              <a:rPr lang="es-ES" b="1" dirty="0">
                <a:solidFill>
                  <a:srgbClr val="FF0000"/>
                </a:solidFill>
              </a:rPr>
              <a:t>[1][2]</a:t>
            </a:r>
          </a:p>
        </p:txBody>
      </p:sp>
    </p:spTree>
    <p:extLst>
      <p:ext uri="{BB962C8B-B14F-4D97-AF65-F5344CB8AC3E}">
        <p14:creationId xmlns:p14="http://schemas.microsoft.com/office/powerpoint/2010/main" val="271465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2" y="1459584"/>
            <a:ext cx="10587731" cy="1477328"/>
          </a:xfrm>
          <a:prstGeom prst="rect">
            <a:avLst/>
          </a:prstGeom>
          <a:noFill/>
        </p:spPr>
        <p:txBody>
          <a:bodyPr wrap="square" rtlCol="0">
            <a:spAutoFit/>
          </a:bodyPr>
          <a:lstStyle/>
          <a:p>
            <a:r>
              <a:rPr lang="es-ES" u="sng" dirty="0" err="1"/>
              <a:t>Slicing</a:t>
            </a:r>
            <a:r>
              <a:rPr lang="es-ES" u="sng" dirty="0"/>
              <a:t> :</a:t>
            </a:r>
          </a:p>
          <a:p>
            <a:pPr marL="285750" indent="-285750">
              <a:buFont typeface="Arial" panose="020B0604020202020204" pitchFamily="34" charset="0"/>
              <a:buChar char="•"/>
            </a:pPr>
            <a:r>
              <a:rPr lang="es-ES" dirty="0" err="1"/>
              <a:t>Allows</a:t>
            </a:r>
            <a:r>
              <a:rPr lang="es-ES" dirty="0"/>
              <a:t> </a:t>
            </a:r>
            <a:r>
              <a:rPr lang="es-ES" dirty="0" err="1"/>
              <a:t>to</a:t>
            </a:r>
            <a:r>
              <a:rPr lang="es-ES" dirty="0"/>
              <a:t> </a:t>
            </a:r>
            <a:r>
              <a:rPr lang="es-ES" dirty="0" err="1"/>
              <a:t>get</a:t>
            </a:r>
            <a:r>
              <a:rPr lang="es-ES" dirty="0"/>
              <a:t> a </a:t>
            </a:r>
            <a:r>
              <a:rPr lang="es-ES" dirty="0" err="1"/>
              <a:t>part</a:t>
            </a:r>
            <a:r>
              <a:rPr lang="es-ES" dirty="0"/>
              <a:t> </a:t>
            </a:r>
            <a:r>
              <a:rPr lang="es-ES" dirty="0" err="1"/>
              <a:t>of</a:t>
            </a:r>
            <a:r>
              <a:rPr lang="es-ES" dirty="0"/>
              <a:t> a </a:t>
            </a:r>
            <a:r>
              <a:rPr lang="es-ES" dirty="0" err="1"/>
              <a:t>list</a:t>
            </a:r>
            <a:endParaRPr lang="es-ES" dirty="0"/>
          </a:p>
          <a:p>
            <a:pPr marL="285750" indent="-285750">
              <a:buFont typeface="Arial" panose="020B0604020202020204" pitchFamily="34" charset="0"/>
              <a:buChar char="•"/>
            </a:pPr>
            <a:r>
              <a:rPr lang="es-ES" dirty="0" err="1"/>
              <a:t>Structure</a:t>
            </a:r>
            <a:r>
              <a:rPr lang="es-ES" dirty="0"/>
              <a:t> </a:t>
            </a:r>
            <a:r>
              <a:rPr lang="es-ES" dirty="0" err="1"/>
              <a:t>of</a:t>
            </a:r>
            <a:r>
              <a:rPr lang="es-ES" dirty="0"/>
              <a:t> </a:t>
            </a:r>
            <a:r>
              <a:rPr lang="es-ES" dirty="0" err="1"/>
              <a:t>the</a:t>
            </a:r>
            <a:r>
              <a:rPr lang="es-ES" dirty="0"/>
              <a:t> </a:t>
            </a:r>
            <a:r>
              <a:rPr lang="es-ES" dirty="0" err="1"/>
              <a:t>slice</a:t>
            </a:r>
            <a:r>
              <a:rPr lang="es-ES" dirty="0"/>
              <a:t> : </a:t>
            </a:r>
          </a:p>
          <a:p>
            <a:pPr algn="ctr"/>
            <a:r>
              <a:rPr lang="es-ES" dirty="0" err="1">
                <a:solidFill>
                  <a:srgbClr val="FF8E12"/>
                </a:solidFill>
              </a:rPr>
              <a:t>List</a:t>
            </a:r>
            <a:r>
              <a:rPr lang="es-ES" dirty="0">
                <a:solidFill>
                  <a:srgbClr val="FF8E12"/>
                </a:solidFill>
              </a:rPr>
              <a:t> </a:t>
            </a:r>
            <a:r>
              <a:rPr lang="es-ES" dirty="0">
                <a:solidFill>
                  <a:srgbClr val="C00000"/>
                </a:solidFill>
              </a:rPr>
              <a:t>[</a:t>
            </a:r>
            <a:r>
              <a:rPr lang="es-ES" dirty="0"/>
              <a:t> </a:t>
            </a:r>
            <a:r>
              <a:rPr lang="es-ES" dirty="0" err="1"/>
              <a:t>index</a:t>
            </a:r>
            <a:r>
              <a:rPr lang="es-ES" dirty="0"/>
              <a:t> </a:t>
            </a:r>
            <a:r>
              <a:rPr lang="es-ES" dirty="0" err="1"/>
              <a:t>first</a:t>
            </a:r>
            <a:r>
              <a:rPr lang="es-ES" dirty="0"/>
              <a:t> </a:t>
            </a:r>
            <a:r>
              <a:rPr lang="es-ES" dirty="0" err="1"/>
              <a:t>elem</a:t>
            </a:r>
            <a:r>
              <a:rPr lang="es-ES" dirty="0"/>
              <a:t> </a:t>
            </a:r>
            <a:r>
              <a:rPr lang="es-ES" dirty="0">
                <a:solidFill>
                  <a:srgbClr val="C00000"/>
                </a:solidFill>
              </a:rPr>
              <a:t>:</a:t>
            </a:r>
            <a:r>
              <a:rPr lang="es-ES" dirty="0"/>
              <a:t> </a:t>
            </a:r>
            <a:r>
              <a:rPr lang="es-ES" dirty="0" err="1"/>
              <a:t>index</a:t>
            </a:r>
            <a:r>
              <a:rPr lang="es-ES" dirty="0"/>
              <a:t> </a:t>
            </a:r>
            <a:r>
              <a:rPr lang="es-ES" dirty="0" err="1"/>
              <a:t>last</a:t>
            </a:r>
            <a:r>
              <a:rPr lang="es-ES" dirty="0"/>
              <a:t> </a:t>
            </a:r>
            <a:r>
              <a:rPr lang="es-ES" dirty="0" err="1"/>
              <a:t>elem</a:t>
            </a:r>
            <a:r>
              <a:rPr lang="es-ES" dirty="0"/>
              <a:t> +1 </a:t>
            </a:r>
            <a:r>
              <a:rPr lang="es-ES" dirty="0">
                <a:solidFill>
                  <a:srgbClr val="C00000"/>
                </a:solidFill>
              </a:rPr>
              <a:t>:</a:t>
            </a:r>
            <a:r>
              <a:rPr lang="es-ES" dirty="0"/>
              <a:t> </a:t>
            </a:r>
            <a:r>
              <a:rPr lang="es-ES" dirty="0" err="1"/>
              <a:t>steps</a:t>
            </a:r>
            <a:r>
              <a:rPr lang="es-ES" dirty="0">
                <a:solidFill>
                  <a:srgbClr val="C00000"/>
                </a:solidFill>
              </a:rPr>
              <a:t> ]</a:t>
            </a:r>
          </a:p>
          <a:p>
            <a:pPr marL="285750" indent="-285750">
              <a:buFont typeface="Arial" panose="020B0604020202020204" pitchFamily="34" charset="0"/>
              <a:buChar char="•"/>
            </a:pPr>
            <a:r>
              <a:rPr lang="es-ES" dirty="0" err="1"/>
              <a:t>Examples</a:t>
            </a:r>
            <a:r>
              <a:rPr lang="es-ES" dirty="0"/>
              <a:t>:</a:t>
            </a:r>
          </a:p>
        </p:txBody>
      </p:sp>
      <p:pic>
        <p:nvPicPr>
          <p:cNvPr id="5" name="Imagen 4">
            <a:extLst>
              <a:ext uri="{FF2B5EF4-FFF2-40B4-BE49-F238E27FC236}">
                <a16:creationId xmlns:a16="http://schemas.microsoft.com/office/drawing/2014/main" id="{69F2466E-1556-46D5-BB31-D9A86B156931}"/>
              </a:ext>
            </a:extLst>
          </p:cNvPr>
          <p:cNvPicPr>
            <a:picLocks noChangeAspect="1"/>
          </p:cNvPicPr>
          <p:nvPr/>
        </p:nvPicPr>
        <p:blipFill rotWithShape="1">
          <a:blip r:embed="rId2"/>
          <a:srcRect/>
          <a:stretch/>
        </p:blipFill>
        <p:spPr>
          <a:xfrm>
            <a:off x="839416" y="3140968"/>
            <a:ext cx="6480720" cy="2086595"/>
          </a:xfrm>
          <a:prstGeom prst="rect">
            <a:avLst/>
          </a:prstGeom>
        </p:spPr>
      </p:pic>
      <p:cxnSp>
        <p:nvCxnSpPr>
          <p:cNvPr id="6" name="Conector: angular 5">
            <a:extLst>
              <a:ext uri="{FF2B5EF4-FFF2-40B4-BE49-F238E27FC236}">
                <a16:creationId xmlns:a16="http://schemas.microsoft.com/office/drawing/2014/main" id="{0E8029D3-0C1B-43C2-93CA-E6D3C3D79CAB}"/>
              </a:ext>
            </a:extLst>
          </p:cNvPr>
          <p:cNvCxnSpPr>
            <a:cxnSpLocks/>
            <a:endCxn id="10" idx="1"/>
          </p:cNvCxnSpPr>
          <p:nvPr/>
        </p:nvCxnSpPr>
        <p:spPr>
          <a:xfrm>
            <a:off x="5879976" y="2936912"/>
            <a:ext cx="2376264" cy="1307343"/>
          </a:xfrm>
          <a:prstGeom prst="bentConnector3">
            <a:avLst>
              <a:gd name="adj1" fmla="val 7753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3E76CE63-E373-4D6F-8BFD-31874ED1F32B}"/>
              </a:ext>
            </a:extLst>
          </p:cNvPr>
          <p:cNvSpPr txBox="1"/>
          <p:nvPr/>
        </p:nvSpPr>
        <p:spPr>
          <a:xfrm>
            <a:off x="8256240" y="3921089"/>
            <a:ext cx="2880320" cy="646331"/>
          </a:xfrm>
          <a:prstGeom prst="rect">
            <a:avLst/>
          </a:prstGeom>
          <a:noFill/>
          <a:ln>
            <a:solidFill>
              <a:srgbClr val="C00000"/>
            </a:solidFill>
          </a:ln>
        </p:spPr>
        <p:txBody>
          <a:bodyPr wrap="square" rtlCol="0">
            <a:spAutoFit/>
          </a:bodyPr>
          <a:lstStyle/>
          <a:p>
            <a:r>
              <a:rPr lang="es-ES" dirty="0" err="1"/>
              <a:t>This</a:t>
            </a:r>
            <a:r>
              <a:rPr lang="es-ES" dirty="0"/>
              <a:t> </a:t>
            </a:r>
            <a:r>
              <a:rPr lang="es-ES" dirty="0" err="1"/>
              <a:t>scheme</a:t>
            </a:r>
            <a:r>
              <a:rPr lang="es-ES" dirty="0"/>
              <a:t> </a:t>
            </a:r>
            <a:r>
              <a:rPr lang="es-ES" dirty="0" err="1"/>
              <a:t>is</a:t>
            </a:r>
            <a:r>
              <a:rPr lang="es-ES" dirty="0"/>
              <a:t> </a:t>
            </a:r>
            <a:r>
              <a:rPr lang="es-ES" dirty="0" err="1"/>
              <a:t>also</a:t>
            </a:r>
            <a:r>
              <a:rPr lang="es-ES" dirty="0"/>
              <a:t> </a:t>
            </a:r>
            <a:r>
              <a:rPr lang="es-ES" dirty="0" err="1"/>
              <a:t>used</a:t>
            </a:r>
            <a:r>
              <a:rPr lang="es-ES" dirty="0"/>
              <a:t> in </a:t>
            </a:r>
            <a:r>
              <a:rPr lang="es-ES" dirty="0" err="1"/>
              <a:t>the</a:t>
            </a:r>
            <a:r>
              <a:rPr lang="es-ES" dirty="0"/>
              <a:t> </a:t>
            </a:r>
            <a:r>
              <a:rPr lang="es-ES" dirty="0" err="1"/>
              <a:t>For</a:t>
            </a:r>
            <a:r>
              <a:rPr lang="es-ES" dirty="0"/>
              <a:t> </a:t>
            </a:r>
            <a:r>
              <a:rPr lang="es-ES" dirty="0" err="1"/>
              <a:t>loops</a:t>
            </a:r>
            <a:endParaRPr lang="es-ES" dirty="0"/>
          </a:p>
        </p:txBody>
      </p:sp>
      <p:sp>
        <p:nvSpPr>
          <p:cNvPr id="2" name="CuadroTexto 1">
            <a:extLst>
              <a:ext uri="{FF2B5EF4-FFF2-40B4-BE49-F238E27FC236}">
                <a16:creationId xmlns:a16="http://schemas.microsoft.com/office/drawing/2014/main" id="{0C109DE7-AAE0-49FC-A20E-2A2E3877C769}"/>
              </a:ext>
            </a:extLst>
          </p:cNvPr>
          <p:cNvSpPr txBox="1"/>
          <p:nvPr/>
        </p:nvSpPr>
        <p:spPr>
          <a:xfrm>
            <a:off x="7896200" y="4712566"/>
            <a:ext cx="1656184" cy="923330"/>
          </a:xfrm>
          <a:prstGeom prst="rect">
            <a:avLst/>
          </a:prstGeom>
          <a:noFill/>
        </p:spPr>
        <p:txBody>
          <a:bodyPr wrap="square" rtlCol="0">
            <a:spAutoFit/>
          </a:bodyPr>
          <a:lstStyle/>
          <a:p>
            <a:r>
              <a:rPr lang="es-ES" dirty="0"/>
              <a:t>Funciona sin los dos puntos </a:t>
            </a:r>
            <a:r>
              <a:rPr lang="es-ES" dirty="0" err="1"/>
              <a:t>tb</a:t>
            </a:r>
            <a:endParaRPr lang="es-ES" dirty="0"/>
          </a:p>
        </p:txBody>
      </p:sp>
    </p:spTree>
    <p:extLst>
      <p:ext uri="{BB962C8B-B14F-4D97-AF65-F5344CB8AC3E}">
        <p14:creationId xmlns:p14="http://schemas.microsoft.com/office/powerpoint/2010/main" val="3903493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5691188" cy="923330"/>
          </a:xfrm>
          <a:prstGeom prst="rect">
            <a:avLst/>
          </a:prstGeom>
          <a:noFill/>
        </p:spPr>
        <p:txBody>
          <a:bodyPr wrap="square" rtlCol="0">
            <a:spAutoFit/>
          </a:bodyPr>
          <a:lstStyle/>
          <a:p>
            <a:r>
              <a:rPr lang="es-ES" u="sng" dirty="0"/>
              <a:t>METHODS</a:t>
            </a:r>
          </a:p>
          <a:p>
            <a:endParaRPr lang="es-ES" u="sng" dirty="0"/>
          </a:p>
          <a:p>
            <a:r>
              <a:rPr lang="es-ES" u="sng" dirty="0"/>
              <a:t>ADD</a:t>
            </a:r>
          </a:p>
        </p:txBody>
      </p:sp>
      <p:pic>
        <p:nvPicPr>
          <p:cNvPr id="6" name="Imagen 5">
            <a:extLst>
              <a:ext uri="{FF2B5EF4-FFF2-40B4-BE49-F238E27FC236}">
                <a16:creationId xmlns:a16="http://schemas.microsoft.com/office/drawing/2014/main" id="{94B9823F-486C-4AF2-8235-14474582A641}"/>
              </a:ext>
            </a:extLst>
          </p:cNvPr>
          <p:cNvPicPr>
            <a:picLocks noChangeAspect="1"/>
          </p:cNvPicPr>
          <p:nvPr/>
        </p:nvPicPr>
        <p:blipFill>
          <a:blip r:embed="rId2"/>
          <a:stretch>
            <a:fillRect/>
          </a:stretch>
        </p:blipFill>
        <p:spPr>
          <a:xfrm>
            <a:off x="504433" y="2364420"/>
            <a:ext cx="5843268" cy="2024709"/>
          </a:xfrm>
          <a:prstGeom prst="rect">
            <a:avLst/>
          </a:prstGeom>
        </p:spPr>
      </p:pic>
      <p:sp>
        <p:nvSpPr>
          <p:cNvPr id="8" name="Rectángulo 7">
            <a:extLst>
              <a:ext uri="{FF2B5EF4-FFF2-40B4-BE49-F238E27FC236}">
                <a16:creationId xmlns:a16="http://schemas.microsoft.com/office/drawing/2014/main" id="{7F1211D3-398C-4E8E-9886-E0B2E43F55CB}"/>
              </a:ext>
            </a:extLst>
          </p:cNvPr>
          <p:cNvSpPr/>
          <p:nvPr/>
        </p:nvSpPr>
        <p:spPr>
          <a:xfrm>
            <a:off x="409972" y="1988840"/>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Rectángulo 9">
            <a:extLst>
              <a:ext uri="{FF2B5EF4-FFF2-40B4-BE49-F238E27FC236}">
                <a16:creationId xmlns:a16="http://schemas.microsoft.com/office/drawing/2014/main" id="{2F917E40-7765-42AD-B27D-030B7A99024E}"/>
              </a:ext>
            </a:extLst>
          </p:cNvPr>
          <p:cNvSpPr/>
          <p:nvPr/>
        </p:nvSpPr>
        <p:spPr>
          <a:xfrm>
            <a:off x="6181266" y="1988840"/>
            <a:ext cx="5532911" cy="4023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pic>
        <p:nvPicPr>
          <p:cNvPr id="11" name="Imagen 10">
            <a:extLst>
              <a:ext uri="{FF2B5EF4-FFF2-40B4-BE49-F238E27FC236}">
                <a16:creationId xmlns:a16="http://schemas.microsoft.com/office/drawing/2014/main" id="{8A86F672-0476-4241-9BB0-D34FF25E46D7}"/>
              </a:ext>
            </a:extLst>
          </p:cNvPr>
          <p:cNvPicPr>
            <a:picLocks noChangeAspect="1"/>
          </p:cNvPicPr>
          <p:nvPr/>
        </p:nvPicPr>
        <p:blipFill>
          <a:blip r:embed="rId3"/>
          <a:stretch>
            <a:fillRect/>
          </a:stretch>
        </p:blipFill>
        <p:spPr>
          <a:xfrm>
            <a:off x="504433" y="4799288"/>
            <a:ext cx="5166136" cy="952527"/>
          </a:xfrm>
          <a:prstGeom prst="rect">
            <a:avLst/>
          </a:prstGeom>
        </p:spPr>
      </p:pic>
      <p:sp>
        <p:nvSpPr>
          <p:cNvPr id="13" name="CuadroTexto 12">
            <a:extLst>
              <a:ext uri="{FF2B5EF4-FFF2-40B4-BE49-F238E27FC236}">
                <a16:creationId xmlns:a16="http://schemas.microsoft.com/office/drawing/2014/main" id="{8915B6AB-F53D-44FC-B18A-69C514653C37}"/>
              </a:ext>
            </a:extLst>
          </p:cNvPr>
          <p:cNvSpPr txBox="1"/>
          <p:nvPr/>
        </p:nvSpPr>
        <p:spPr>
          <a:xfrm>
            <a:off x="443800" y="4422171"/>
            <a:ext cx="5691188" cy="369332"/>
          </a:xfrm>
          <a:prstGeom prst="rect">
            <a:avLst/>
          </a:prstGeom>
          <a:noFill/>
        </p:spPr>
        <p:txBody>
          <a:bodyPr wrap="square" rtlCol="0">
            <a:spAutoFit/>
          </a:bodyPr>
          <a:lstStyle/>
          <a:p>
            <a:r>
              <a:rPr lang="es-ES" u="sng" dirty="0"/>
              <a:t>REMOVE</a:t>
            </a:r>
          </a:p>
        </p:txBody>
      </p:sp>
      <p:pic>
        <p:nvPicPr>
          <p:cNvPr id="15" name="Imagen 14">
            <a:extLst>
              <a:ext uri="{FF2B5EF4-FFF2-40B4-BE49-F238E27FC236}">
                <a16:creationId xmlns:a16="http://schemas.microsoft.com/office/drawing/2014/main" id="{A1DC10A1-E3F4-47D8-8641-F38CE0CC69EF}"/>
              </a:ext>
            </a:extLst>
          </p:cNvPr>
          <p:cNvPicPr>
            <a:picLocks noChangeAspect="1"/>
          </p:cNvPicPr>
          <p:nvPr/>
        </p:nvPicPr>
        <p:blipFill rotWithShape="1">
          <a:blip r:embed="rId4"/>
          <a:srcRect r="10262"/>
          <a:stretch/>
        </p:blipFill>
        <p:spPr>
          <a:xfrm>
            <a:off x="6257859" y="2494215"/>
            <a:ext cx="5238741" cy="1325108"/>
          </a:xfrm>
          <a:prstGeom prst="rect">
            <a:avLst/>
          </a:prstGeom>
        </p:spPr>
      </p:pic>
      <p:sp>
        <p:nvSpPr>
          <p:cNvPr id="16" name="CuadroTexto 15">
            <a:extLst>
              <a:ext uri="{FF2B5EF4-FFF2-40B4-BE49-F238E27FC236}">
                <a16:creationId xmlns:a16="http://schemas.microsoft.com/office/drawing/2014/main" id="{804C11B5-450A-42C9-A0E0-1AE71F756FC4}"/>
              </a:ext>
            </a:extLst>
          </p:cNvPr>
          <p:cNvSpPr txBox="1"/>
          <p:nvPr/>
        </p:nvSpPr>
        <p:spPr>
          <a:xfrm>
            <a:off x="6224343" y="2087901"/>
            <a:ext cx="5691188" cy="369332"/>
          </a:xfrm>
          <a:prstGeom prst="rect">
            <a:avLst/>
          </a:prstGeom>
          <a:noFill/>
        </p:spPr>
        <p:txBody>
          <a:bodyPr wrap="square" rtlCol="0">
            <a:spAutoFit/>
          </a:bodyPr>
          <a:lstStyle/>
          <a:p>
            <a:r>
              <a:rPr lang="es-ES" u="sng" dirty="0"/>
              <a:t>ORDERING:</a:t>
            </a:r>
          </a:p>
        </p:txBody>
      </p:sp>
      <p:cxnSp>
        <p:nvCxnSpPr>
          <p:cNvPr id="14" name="Conector: angular 13">
            <a:extLst>
              <a:ext uri="{FF2B5EF4-FFF2-40B4-BE49-F238E27FC236}">
                <a16:creationId xmlns:a16="http://schemas.microsoft.com/office/drawing/2014/main" id="{D5AD47BC-7424-4F2F-A6DC-4A884883CEC1}"/>
              </a:ext>
            </a:extLst>
          </p:cNvPr>
          <p:cNvCxnSpPr/>
          <p:nvPr/>
        </p:nvCxnSpPr>
        <p:spPr>
          <a:xfrm>
            <a:off x="1631504" y="4221088"/>
            <a:ext cx="792088" cy="432048"/>
          </a:xfrm>
          <a:prstGeom prst="bentConnector3">
            <a:avLst>
              <a:gd name="adj1" fmla="val -83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0B80CB55-4E0D-46BB-B664-943E151780C3}"/>
              </a:ext>
            </a:extLst>
          </p:cNvPr>
          <p:cNvSpPr txBox="1"/>
          <p:nvPr/>
        </p:nvSpPr>
        <p:spPr>
          <a:xfrm>
            <a:off x="2457420" y="4453081"/>
            <a:ext cx="2304256" cy="400110"/>
          </a:xfrm>
          <a:prstGeom prst="rect">
            <a:avLst/>
          </a:prstGeom>
          <a:noFill/>
          <a:ln>
            <a:solidFill>
              <a:srgbClr val="C00000"/>
            </a:solidFill>
          </a:ln>
        </p:spPr>
        <p:txBody>
          <a:bodyPr wrap="square" rtlCol="0">
            <a:spAutoFit/>
          </a:bodyPr>
          <a:lstStyle/>
          <a:p>
            <a:r>
              <a:rPr lang="es-ES" sz="1000" dirty="0">
                <a:solidFill>
                  <a:srgbClr val="C00000"/>
                </a:solidFill>
              </a:rPr>
              <a:t>Posición donde queremos colar a David</a:t>
            </a:r>
          </a:p>
        </p:txBody>
      </p:sp>
    </p:spTree>
    <p:extLst>
      <p:ext uri="{BB962C8B-B14F-4D97-AF65-F5344CB8AC3E}">
        <p14:creationId xmlns:p14="http://schemas.microsoft.com/office/powerpoint/2010/main" val="7892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698784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614534"/>
            <a:ext cx="612068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5400" b="1" i="0" u="none" strike="noStrike" kern="1200" cap="all" spc="-6" normalizeH="0" baseline="0" noProof="0" dirty="0">
                <a:ln>
                  <a:noFill/>
                </a:ln>
                <a:solidFill>
                  <a:schemeClr val="bg1"/>
                </a:solidFill>
                <a:effectLst/>
                <a:uLnTx/>
                <a:uFillTx/>
                <a:latin typeface="Ubuntu Light"/>
                <a:ea typeface="+mj-ea"/>
                <a:cs typeface="Ubuntu Light"/>
              </a:rPr>
              <a:t>Index</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28438" y="1772816"/>
            <a:ext cx="6872903" cy="1338828"/>
          </a:xfrm>
          <a:prstGeom prst="rect">
            <a:avLst/>
          </a:prstGeom>
          <a:noFill/>
        </p:spPr>
        <p:txBody>
          <a:bodyPr wrap="square" rtlCol="0">
            <a:spAutoFit/>
          </a:bodyPr>
          <a:lstStyle/>
          <a:p>
            <a:pPr marL="285750" indent="-285750">
              <a:buFont typeface="Arial" panose="020B0604020202020204" pitchFamily="34" charset="0"/>
              <a:buChar char="•"/>
            </a:pPr>
            <a:r>
              <a:rPr kumimoji="0" lang="en-US" b="1" i="0" u="none" strike="noStrike" kern="1200" cap="all" spc="-6" normalizeH="0" baseline="0" noProof="0" dirty="0">
                <a:ln>
                  <a:noFill/>
                </a:ln>
                <a:solidFill>
                  <a:schemeClr val="bg1"/>
                </a:solidFill>
                <a:effectLst/>
                <a:uLnTx/>
                <a:uFillTx/>
                <a:latin typeface="Ubuntu Light"/>
                <a:ea typeface="+mj-ea"/>
                <a:cs typeface="Ubuntu Light"/>
              </a:rPr>
              <a:t>Introduction to python</a:t>
            </a:r>
          </a:p>
          <a:p>
            <a:pPr marL="285750" indent="-285750">
              <a:buFont typeface="Arial" panose="020B0604020202020204" pitchFamily="34" charset="0"/>
              <a:buChar char="•"/>
            </a:pPr>
            <a:r>
              <a:rPr kumimoji="0" lang="en-US" b="1" i="0" u="none" strike="noStrike" kern="1200" cap="all" spc="-6" normalizeH="0" baseline="0" noProof="0" dirty="0">
                <a:ln>
                  <a:noFill/>
                </a:ln>
                <a:solidFill>
                  <a:schemeClr val="bg1"/>
                </a:solidFill>
                <a:effectLst/>
                <a:uLnTx/>
                <a:uFillTx/>
                <a:latin typeface="Ubuntu Light"/>
                <a:ea typeface="+mj-ea"/>
                <a:cs typeface="Ubuntu Light"/>
              </a:rPr>
              <a:t>parsing Plain TEXT files (NASTRAN F06 FILES)</a:t>
            </a: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a:t>
            </a:r>
            <a:r>
              <a:rPr lang="en-US" sz="900" spc="-6" dirty="0">
                <a:solidFill>
                  <a:schemeClr val="bg1"/>
                </a:solidFill>
              </a:rPr>
              <a:t>MATRIX AND </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tables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Numpy</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 and pandas</a:t>
            </a: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excel files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Openxl</a:t>
            </a:r>
            <a:endParaRPr lang="en-US" sz="900" cap="all" spc="-6" dirty="0">
              <a:solidFill>
                <a:schemeClr val="bg1"/>
              </a:solidFill>
              <a:latin typeface="Ubuntu Light"/>
              <a:ea typeface="+mj-ea"/>
              <a:cs typeface="Ubuntu Light"/>
            </a:endParaRP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NASTRAN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PyNASTRAn</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 &amp; ABAQUS</a:t>
            </a:r>
            <a:endParaRPr lang="en-GB" sz="900" dirty="0">
              <a:solidFill>
                <a:schemeClr val="tx1"/>
              </a:solidFill>
              <a:latin typeface="+mj-lt"/>
            </a:endParaRPr>
          </a:p>
          <a:p>
            <a:endParaRPr lang="es-ES" dirty="0"/>
          </a:p>
        </p:txBody>
      </p:sp>
    </p:spTree>
    <p:extLst>
      <p:ext uri="{BB962C8B-B14F-4D97-AF65-F5344CB8AC3E}">
        <p14:creationId xmlns:p14="http://schemas.microsoft.com/office/powerpoint/2010/main" val="162587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23392" y="1482624"/>
            <a:ext cx="10587731" cy="369332"/>
          </a:xfrm>
          <a:prstGeom prst="rect">
            <a:avLst/>
          </a:prstGeom>
          <a:noFill/>
        </p:spPr>
        <p:txBody>
          <a:bodyPr wrap="square" rtlCol="0">
            <a:spAutoFit/>
          </a:bodyPr>
          <a:lstStyle/>
          <a:p>
            <a:r>
              <a:rPr lang="es-ES" u="sng" dirty="0" err="1"/>
              <a:t>Definition</a:t>
            </a:r>
            <a:r>
              <a:rPr lang="es-ES" u="sng" dirty="0"/>
              <a:t> :</a:t>
            </a:r>
          </a:p>
        </p:txBody>
      </p:sp>
      <p:pic>
        <p:nvPicPr>
          <p:cNvPr id="6" name="Imagen 5">
            <a:extLst>
              <a:ext uri="{FF2B5EF4-FFF2-40B4-BE49-F238E27FC236}">
                <a16:creationId xmlns:a16="http://schemas.microsoft.com/office/drawing/2014/main" id="{2C1490A6-3C0F-4582-871E-3C90A7E1E34F}"/>
              </a:ext>
            </a:extLst>
          </p:cNvPr>
          <p:cNvPicPr>
            <a:picLocks noChangeAspect="1"/>
          </p:cNvPicPr>
          <p:nvPr/>
        </p:nvPicPr>
        <p:blipFill rotWithShape="1">
          <a:blip r:embed="rId2"/>
          <a:srcRect r="25236"/>
          <a:stretch/>
        </p:blipFill>
        <p:spPr>
          <a:xfrm>
            <a:off x="668983" y="2013675"/>
            <a:ext cx="4634930" cy="1080120"/>
          </a:xfrm>
          <a:prstGeom prst="rect">
            <a:avLst/>
          </a:prstGeom>
        </p:spPr>
      </p:pic>
      <p:sp>
        <p:nvSpPr>
          <p:cNvPr id="8" name="CuadroTexto 7">
            <a:extLst>
              <a:ext uri="{FF2B5EF4-FFF2-40B4-BE49-F238E27FC236}">
                <a16:creationId xmlns:a16="http://schemas.microsoft.com/office/drawing/2014/main" id="{8D85313D-2710-42BF-90EE-F23AE8F744D3}"/>
              </a:ext>
            </a:extLst>
          </p:cNvPr>
          <p:cNvSpPr txBox="1"/>
          <p:nvPr/>
        </p:nvSpPr>
        <p:spPr>
          <a:xfrm>
            <a:off x="584833" y="3187165"/>
            <a:ext cx="10587731" cy="369332"/>
          </a:xfrm>
          <a:prstGeom prst="rect">
            <a:avLst/>
          </a:prstGeom>
          <a:noFill/>
        </p:spPr>
        <p:txBody>
          <a:bodyPr wrap="square" rtlCol="0">
            <a:spAutoFit/>
          </a:bodyPr>
          <a:lstStyle/>
          <a:p>
            <a:r>
              <a:rPr lang="es-ES" u="sng" dirty="0" err="1"/>
              <a:t>Most</a:t>
            </a:r>
            <a:r>
              <a:rPr lang="es-ES" u="sng" dirty="0"/>
              <a:t> </a:t>
            </a:r>
            <a:r>
              <a:rPr lang="es-ES" u="sng" dirty="0" err="1"/>
              <a:t>interesting</a:t>
            </a:r>
            <a:r>
              <a:rPr lang="es-ES" u="sng" dirty="0"/>
              <a:t> </a:t>
            </a:r>
            <a:r>
              <a:rPr lang="es-ES" u="sng" dirty="0" err="1"/>
              <a:t>methods</a:t>
            </a:r>
            <a:r>
              <a:rPr lang="es-ES" u="sng" dirty="0"/>
              <a:t>:</a:t>
            </a:r>
          </a:p>
        </p:txBody>
      </p:sp>
      <p:pic>
        <p:nvPicPr>
          <p:cNvPr id="11" name="Imagen 10">
            <a:extLst>
              <a:ext uri="{FF2B5EF4-FFF2-40B4-BE49-F238E27FC236}">
                <a16:creationId xmlns:a16="http://schemas.microsoft.com/office/drawing/2014/main" id="{468B275F-278B-473B-BA4D-02261FB920ED}"/>
              </a:ext>
            </a:extLst>
          </p:cNvPr>
          <p:cNvPicPr>
            <a:picLocks noChangeAspect="1"/>
          </p:cNvPicPr>
          <p:nvPr/>
        </p:nvPicPr>
        <p:blipFill>
          <a:blip r:embed="rId3"/>
          <a:stretch>
            <a:fillRect/>
          </a:stretch>
        </p:blipFill>
        <p:spPr>
          <a:xfrm>
            <a:off x="670365" y="3624717"/>
            <a:ext cx="1897243" cy="1773754"/>
          </a:xfrm>
          <a:prstGeom prst="rect">
            <a:avLst/>
          </a:prstGeom>
        </p:spPr>
      </p:pic>
      <p:sp>
        <p:nvSpPr>
          <p:cNvPr id="12" name="CuadroTexto 11">
            <a:extLst>
              <a:ext uri="{FF2B5EF4-FFF2-40B4-BE49-F238E27FC236}">
                <a16:creationId xmlns:a16="http://schemas.microsoft.com/office/drawing/2014/main" id="{8AA811C3-8616-49B1-B6F9-C362CFD453DC}"/>
              </a:ext>
            </a:extLst>
          </p:cNvPr>
          <p:cNvSpPr txBox="1"/>
          <p:nvPr/>
        </p:nvSpPr>
        <p:spPr>
          <a:xfrm>
            <a:off x="5735960" y="1459584"/>
            <a:ext cx="5976664" cy="3416320"/>
          </a:xfrm>
          <a:prstGeom prst="rect">
            <a:avLst/>
          </a:prstGeom>
          <a:noFill/>
        </p:spPr>
        <p:txBody>
          <a:bodyPr wrap="square" rtlCol="0">
            <a:spAutoFit/>
          </a:bodyPr>
          <a:lstStyle/>
          <a:p>
            <a:r>
              <a:rPr lang="es-ES" u="sng" dirty="0" err="1"/>
              <a:t>Format</a:t>
            </a:r>
            <a:r>
              <a:rPr lang="es-ES" u="sng" dirty="0"/>
              <a:t>():</a:t>
            </a:r>
          </a:p>
          <a:p>
            <a:pPr marL="285750" indent="-285750">
              <a:buFont typeface="Arial" panose="020B0604020202020204" pitchFamily="34" charset="0"/>
              <a:buChar char="•"/>
            </a:pPr>
            <a:r>
              <a:rPr lang="es-ES" dirty="0"/>
              <a:t>Quite </a:t>
            </a:r>
            <a:r>
              <a:rPr lang="es-ES" dirty="0" err="1"/>
              <a:t>useful</a:t>
            </a:r>
            <a:r>
              <a:rPr lang="es-ES" dirty="0"/>
              <a:t> </a:t>
            </a:r>
            <a:r>
              <a:rPr lang="es-ES" dirty="0" err="1"/>
              <a:t>when</a:t>
            </a:r>
            <a:r>
              <a:rPr lang="es-ES" dirty="0"/>
              <a:t> </a:t>
            </a:r>
            <a:r>
              <a:rPr lang="es-ES" dirty="0" err="1"/>
              <a:t>writing</a:t>
            </a:r>
            <a:r>
              <a:rPr lang="es-ES" dirty="0"/>
              <a:t> files </a:t>
            </a:r>
            <a:r>
              <a:rPr lang="es-ES" dirty="0" err="1"/>
              <a:t>which</a:t>
            </a:r>
            <a:r>
              <a:rPr lang="es-ES" dirty="0"/>
              <a:t> has a </a:t>
            </a:r>
            <a:r>
              <a:rPr lang="es-ES" dirty="0" err="1"/>
              <a:t>determinated</a:t>
            </a:r>
            <a:r>
              <a:rPr lang="es-ES" dirty="0"/>
              <a:t> </a:t>
            </a:r>
            <a:r>
              <a:rPr lang="es-ES" dirty="0" err="1"/>
              <a:t>format</a:t>
            </a:r>
            <a:r>
              <a:rPr lang="es-ES" dirty="0"/>
              <a:t>. </a:t>
            </a:r>
            <a:r>
              <a:rPr lang="es-ES" dirty="0" err="1"/>
              <a:t>For</a:t>
            </a:r>
            <a:r>
              <a:rPr lang="es-ES" dirty="0"/>
              <a:t> </a:t>
            </a:r>
            <a:r>
              <a:rPr lang="es-ES" dirty="0" err="1"/>
              <a:t>instance</a:t>
            </a:r>
            <a:r>
              <a:rPr lang="es-ES" dirty="0"/>
              <a:t>, NASTRAN </a:t>
            </a:r>
            <a:r>
              <a:rPr lang="es-ES" dirty="0" err="1"/>
              <a:t>bulk</a:t>
            </a:r>
            <a:r>
              <a:rPr lang="es-ES" dirty="0"/>
              <a:t> </a:t>
            </a:r>
            <a:r>
              <a:rPr lang="es-ES" dirty="0" err="1"/>
              <a:t>cards</a:t>
            </a:r>
            <a:r>
              <a:rPr lang="es-ES" dirty="0"/>
              <a:t>.</a:t>
            </a:r>
          </a:p>
          <a:p>
            <a:pPr marL="285750" indent="-285750">
              <a:buFont typeface="Arial" panose="020B0604020202020204" pitchFamily="34" charset="0"/>
              <a:buChar char="•"/>
            </a:pPr>
            <a:r>
              <a:rPr lang="es-ES" dirty="0" err="1"/>
              <a:t>Format</a:t>
            </a:r>
            <a:r>
              <a:rPr lang="es-ES" dirty="0"/>
              <a:t> general </a:t>
            </a:r>
            <a:r>
              <a:rPr lang="es-ES" dirty="0" err="1"/>
              <a:t>scheme</a:t>
            </a:r>
            <a:r>
              <a:rPr lang="es-ES" dirty="0"/>
              <a:t>:</a:t>
            </a:r>
          </a:p>
          <a:p>
            <a:pPr marL="285750" indent="-285750">
              <a:buFont typeface="Arial" panose="020B0604020202020204" pitchFamily="34" charset="0"/>
              <a:buChar char="•"/>
            </a:pPr>
            <a:endParaRPr lang="es-ES" dirty="0"/>
          </a:p>
          <a:p>
            <a:pPr algn="ctr"/>
            <a:r>
              <a:rPr lang="es-ES" dirty="0"/>
              <a:t>“</a:t>
            </a:r>
            <a:r>
              <a:rPr lang="es-ES" dirty="0" err="1"/>
              <a:t>Any</a:t>
            </a:r>
            <a:r>
              <a:rPr lang="es-ES" dirty="0"/>
              <a:t> </a:t>
            </a:r>
            <a:r>
              <a:rPr lang="es-ES" dirty="0" err="1"/>
              <a:t>text</a:t>
            </a:r>
            <a:r>
              <a:rPr lang="es-ES" dirty="0"/>
              <a:t> {str1 } more </a:t>
            </a:r>
            <a:r>
              <a:rPr lang="es-ES" dirty="0" err="1"/>
              <a:t>text</a:t>
            </a:r>
            <a:r>
              <a:rPr lang="es-ES" dirty="0"/>
              <a:t> {str2}”.</a:t>
            </a:r>
            <a:r>
              <a:rPr lang="es-ES" dirty="0" err="1"/>
              <a:t>format</a:t>
            </a:r>
            <a:r>
              <a:rPr lang="es-ES" dirty="0"/>
              <a:t>(1.4,'Hola’)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Formating</a:t>
            </a:r>
            <a:r>
              <a:rPr lang="es-ES" dirty="0"/>
              <a:t> rule : </a:t>
            </a:r>
          </a:p>
          <a:p>
            <a:endParaRPr lang="es-ES" dirty="0"/>
          </a:p>
          <a:p>
            <a:pPr algn="ctr"/>
            <a:r>
              <a:rPr lang="es-ES" dirty="0"/>
              <a:t>{[</a:t>
            </a:r>
            <a:r>
              <a:rPr lang="es-ES" dirty="0" err="1"/>
              <a:t>index</a:t>
            </a:r>
            <a:r>
              <a:rPr lang="es-ES" dirty="0"/>
              <a:t>]:[</a:t>
            </a:r>
            <a:r>
              <a:rPr lang="es-ES" dirty="0" err="1"/>
              <a:t>width</a:t>
            </a:r>
            <a:r>
              <a:rPr lang="es-ES" dirty="0"/>
              <a:t>].[</a:t>
            </a:r>
            <a:r>
              <a:rPr lang="es-ES" dirty="0" err="1"/>
              <a:t>precision</a:t>
            </a:r>
            <a:r>
              <a:rPr lang="es-ES" dirty="0"/>
              <a:t>][</a:t>
            </a:r>
            <a:r>
              <a:rPr lang="es-ES" dirty="0" err="1"/>
              <a:t>type</a:t>
            </a:r>
            <a:r>
              <a:rPr lang="es-ES" dirty="0"/>
              <a:t>]}</a:t>
            </a:r>
          </a:p>
          <a:p>
            <a:pPr algn="ctr"/>
            <a:endParaRPr lang="es-ES" dirty="0"/>
          </a:p>
        </p:txBody>
      </p:sp>
      <p:pic>
        <p:nvPicPr>
          <p:cNvPr id="14" name="Imagen 13">
            <a:extLst>
              <a:ext uri="{FF2B5EF4-FFF2-40B4-BE49-F238E27FC236}">
                <a16:creationId xmlns:a16="http://schemas.microsoft.com/office/drawing/2014/main" id="{C19BD234-EA16-4901-BD7C-BF5E4B992239}"/>
              </a:ext>
            </a:extLst>
          </p:cNvPr>
          <p:cNvPicPr>
            <a:picLocks noChangeAspect="1"/>
          </p:cNvPicPr>
          <p:nvPr/>
        </p:nvPicPr>
        <p:blipFill>
          <a:blip r:embed="rId4"/>
          <a:stretch>
            <a:fillRect/>
          </a:stretch>
        </p:blipFill>
        <p:spPr>
          <a:xfrm>
            <a:off x="5917257" y="4710116"/>
            <a:ext cx="5976664" cy="792088"/>
          </a:xfrm>
          <a:prstGeom prst="rect">
            <a:avLst/>
          </a:prstGeom>
        </p:spPr>
      </p:pic>
      <p:sp>
        <p:nvSpPr>
          <p:cNvPr id="2" name="CuadroTexto 1">
            <a:extLst>
              <a:ext uri="{FF2B5EF4-FFF2-40B4-BE49-F238E27FC236}">
                <a16:creationId xmlns:a16="http://schemas.microsoft.com/office/drawing/2014/main" id="{64178096-AA2D-458A-9E40-1B08DC656104}"/>
              </a:ext>
            </a:extLst>
          </p:cNvPr>
          <p:cNvSpPr txBox="1"/>
          <p:nvPr/>
        </p:nvSpPr>
        <p:spPr>
          <a:xfrm>
            <a:off x="2605718" y="3892901"/>
            <a:ext cx="2952328" cy="369332"/>
          </a:xfrm>
          <a:prstGeom prst="rect">
            <a:avLst/>
          </a:prstGeom>
          <a:noFill/>
        </p:spPr>
        <p:txBody>
          <a:bodyPr wrap="square" rtlCol="0">
            <a:spAutoFit/>
          </a:bodyPr>
          <a:lstStyle/>
          <a:p>
            <a:r>
              <a:rPr lang="es-ES" dirty="0" err="1">
                <a:latin typeface="Consolas" panose="020B0609020204030204" pitchFamily="49" charset="0"/>
              </a:rPr>
              <a:t>str.split</a:t>
            </a:r>
            <a:endParaRPr lang="es-ES" dirty="0">
              <a:latin typeface="Consolas" panose="020B0609020204030204" pitchFamily="49" charset="0"/>
            </a:endParaRPr>
          </a:p>
        </p:txBody>
      </p:sp>
      <p:sp>
        <p:nvSpPr>
          <p:cNvPr id="5" name="CuadroTexto 4">
            <a:extLst>
              <a:ext uri="{FF2B5EF4-FFF2-40B4-BE49-F238E27FC236}">
                <a16:creationId xmlns:a16="http://schemas.microsoft.com/office/drawing/2014/main" id="{DF9F4752-DA78-4505-8179-77945B288764}"/>
              </a:ext>
            </a:extLst>
          </p:cNvPr>
          <p:cNvSpPr txBox="1"/>
          <p:nvPr/>
        </p:nvSpPr>
        <p:spPr>
          <a:xfrm>
            <a:off x="7320136" y="3956982"/>
            <a:ext cx="314510" cy="369332"/>
          </a:xfrm>
          <a:prstGeom prst="rect">
            <a:avLst/>
          </a:prstGeom>
          <a:noFill/>
        </p:spPr>
        <p:txBody>
          <a:bodyPr wrap="none" rtlCol="0">
            <a:spAutoFit/>
          </a:bodyPr>
          <a:lstStyle/>
          <a:p>
            <a:r>
              <a:rPr lang="es-ES" dirty="0"/>
              <a:t>0</a:t>
            </a:r>
          </a:p>
        </p:txBody>
      </p:sp>
      <p:sp>
        <p:nvSpPr>
          <p:cNvPr id="13" name="CuadroTexto 12">
            <a:extLst>
              <a:ext uri="{FF2B5EF4-FFF2-40B4-BE49-F238E27FC236}">
                <a16:creationId xmlns:a16="http://schemas.microsoft.com/office/drawing/2014/main" id="{D414AE89-DCDC-4737-992F-D08F9D21B268}"/>
              </a:ext>
            </a:extLst>
          </p:cNvPr>
          <p:cNvSpPr txBox="1"/>
          <p:nvPr/>
        </p:nvSpPr>
        <p:spPr>
          <a:xfrm>
            <a:off x="10956663" y="2817833"/>
            <a:ext cx="314510" cy="369332"/>
          </a:xfrm>
          <a:prstGeom prst="rect">
            <a:avLst/>
          </a:prstGeom>
          <a:noFill/>
        </p:spPr>
        <p:txBody>
          <a:bodyPr wrap="none" rtlCol="0">
            <a:spAutoFit/>
          </a:bodyPr>
          <a:lstStyle/>
          <a:p>
            <a:r>
              <a:rPr lang="es-ES" dirty="0"/>
              <a:t>1</a:t>
            </a:r>
          </a:p>
        </p:txBody>
      </p:sp>
      <p:sp>
        <p:nvSpPr>
          <p:cNvPr id="15" name="CuadroTexto 14">
            <a:extLst>
              <a:ext uri="{FF2B5EF4-FFF2-40B4-BE49-F238E27FC236}">
                <a16:creationId xmlns:a16="http://schemas.microsoft.com/office/drawing/2014/main" id="{FC583710-8066-465A-8822-51EEDFB6A654}"/>
              </a:ext>
            </a:extLst>
          </p:cNvPr>
          <p:cNvSpPr txBox="1"/>
          <p:nvPr/>
        </p:nvSpPr>
        <p:spPr>
          <a:xfrm>
            <a:off x="8066693" y="3950693"/>
            <a:ext cx="314510" cy="369332"/>
          </a:xfrm>
          <a:prstGeom prst="rect">
            <a:avLst/>
          </a:prstGeom>
          <a:noFill/>
        </p:spPr>
        <p:txBody>
          <a:bodyPr wrap="none" rtlCol="0">
            <a:spAutoFit/>
          </a:bodyPr>
          <a:lstStyle/>
          <a:p>
            <a:r>
              <a:rPr lang="es-ES" dirty="0"/>
              <a:t>8</a:t>
            </a:r>
          </a:p>
        </p:txBody>
      </p:sp>
      <p:sp>
        <p:nvSpPr>
          <p:cNvPr id="16" name="CuadroTexto 15">
            <a:extLst>
              <a:ext uri="{FF2B5EF4-FFF2-40B4-BE49-F238E27FC236}">
                <a16:creationId xmlns:a16="http://schemas.microsoft.com/office/drawing/2014/main" id="{0C8F088B-7BA3-449B-9A5A-F6A9B62F0EFA}"/>
              </a:ext>
            </a:extLst>
          </p:cNvPr>
          <p:cNvSpPr txBox="1"/>
          <p:nvPr/>
        </p:nvSpPr>
        <p:spPr>
          <a:xfrm>
            <a:off x="9966459" y="3894112"/>
            <a:ext cx="320922" cy="369332"/>
          </a:xfrm>
          <a:prstGeom prst="rect">
            <a:avLst/>
          </a:prstGeom>
          <a:noFill/>
        </p:spPr>
        <p:txBody>
          <a:bodyPr wrap="none" rtlCol="0">
            <a:spAutoFit/>
          </a:bodyPr>
          <a:lstStyle/>
          <a:p>
            <a:r>
              <a:rPr lang="es-ES" dirty="0"/>
              <a:t>d</a:t>
            </a:r>
          </a:p>
        </p:txBody>
      </p:sp>
      <p:sp>
        <p:nvSpPr>
          <p:cNvPr id="17" name="CuadroTexto 16">
            <a:extLst>
              <a:ext uri="{FF2B5EF4-FFF2-40B4-BE49-F238E27FC236}">
                <a16:creationId xmlns:a16="http://schemas.microsoft.com/office/drawing/2014/main" id="{0052FDC2-D0AD-4E02-8C29-7AF7DC53AFA0}"/>
              </a:ext>
            </a:extLst>
          </p:cNvPr>
          <p:cNvSpPr txBox="1"/>
          <p:nvPr/>
        </p:nvSpPr>
        <p:spPr>
          <a:xfrm>
            <a:off x="8967438" y="3971341"/>
            <a:ext cx="314510" cy="369332"/>
          </a:xfrm>
          <a:prstGeom prst="rect">
            <a:avLst/>
          </a:prstGeom>
          <a:noFill/>
        </p:spPr>
        <p:txBody>
          <a:bodyPr wrap="none" rtlCol="0">
            <a:spAutoFit/>
          </a:bodyPr>
          <a:lstStyle/>
          <a:p>
            <a:r>
              <a:rPr lang="es-ES" dirty="0"/>
              <a:t>2</a:t>
            </a:r>
          </a:p>
        </p:txBody>
      </p:sp>
    </p:spTree>
    <p:extLst>
      <p:ext uri="{BB962C8B-B14F-4D97-AF65-F5344CB8AC3E}">
        <p14:creationId xmlns:p14="http://schemas.microsoft.com/office/powerpoint/2010/main" val="101774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2308324"/>
          </a:xfrm>
          <a:prstGeom prst="rect">
            <a:avLst/>
          </a:prstGeom>
          <a:noFill/>
        </p:spPr>
        <p:txBody>
          <a:bodyPr wrap="square" rtlCol="0">
            <a:spAutoFit/>
          </a:bodyPr>
          <a:lstStyle/>
          <a:p>
            <a:r>
              <a:rPr lang="es-ES" u="sng" dirty="0" err="1"/>
              <a:t>Using</a:t>
            </a:r>
            <a:r>
              <a:rPr lang="es-ES" u="sng" dirty="0"/>
              <a:t> </a:t>
            </a:r>
            <a:r>
              <a:rPr lang="es-ES" u="sng" dirty="0" err="1"/>
              <a:t>keywords</a:t>
            </a:r>
            <a:r>
              <a:rPr lang="es-ES" u="sng" dirty="0"/>
              <a:t> in </a:t>
            </a:r>
            <a:r>
              <a:rPr lang="es-ES" u="sng" dirty="0" err="1"/>
              <a:t>parsing</a:t>
            </a:r>
            <a:r>
              <a:rPr lang="es-ES" u="sng" dirty="0"/>
              <a:t>:</a:t>
            </a:r>
          </a:p>
          <a:p>
            <a:pPr marL="285750" indent="-285750" algn="just">
              <a:buFont typeface="Arial" panose="020B0604020202020204" pitchFamily="34" charset="0"/>
              <a:buChar char="•"/>
            </a:pPr>
            <a:r>
              <a:rPr lang="es-ES" dirty="0" err="1"/>
              <a:t>When</a:t>
            </a:r>
            <a:r>
              <a:rPr lang="es-ES" dirty="0"/>
              <a:t> </a:t>
            </a:r>
            <a:r>
              <a:rPr lang="es-ES" dirty="0" err="1"/>
              <a:t>parsing</a:t>
            </a:r>
            <a:r>
              <a:rPr lang="es-ES" dirty="0"/>
              <a:t> </a:t>
            </a:r>
            <a:r>
              <a:rPr lang="es-ES" dirty="0" err="1"/>
              <a:t>txt</a:t>
            </a:r>
            <a:r>
              <a:rPr lang="es-ES" dirty="0"/>
              <a:t> files, </a:t>
            </a:r>
            <a:r>
              <a:rPr lang="es-ES" dirty="0" err="1"/>
              <a:t>its</a:t>
            </a:r>
            <a:r>
              <a:rPr lang="es-ES" dirty="0"/>
              <a:t> quite </a:t>
            </a:r>
            <a:r>
              <a:rPr lang="es-ES" dirty="0" err="1"/>
              <a:t>common</a:t>
            </a:r>
            <a:r>
              <a:rPr lang="es-ES" dirty="0"/>
              <a:t> </a:t>
            </a:r>
            <a:r>
              <a:rPr lang="es-ES" dirty="0" err="1"/>
              <a:t>to</a:t>
            </a:r>
            <a:r>
              <a:rPr lang="es-ES" dirty="0"/>
              <a:t> use </a:t>
            </a:r>
            <a:r>
              <a:rPr lang="es-ES" dirty="0" err="1"/>
              <a:t>keywords</a:t>
            </a:r>
            <a:r>
              <a:rPr lang="es-ES" dirty="0"/>
              <a:t>. </a:t>
            </a:r>
            <a:r>
              <a:rPr lang="es-ES" dirty="0" err="1"/>
              <a:t>However</a:t>
            </a:r>
            <a:r>
              <a:rPr lang="es-ES" dirty="0"/>
              <a:t>, </a:t>
            </a:r>
            <a:r>
              <a:rPr lang="es-ES" dirty="0" err="1"/>
              <a:t>it</a:t>
            </a:r>
            <a:r>
              <a:rPr lang="es-ES" dirty="0"/>
              <a:t> </a:t>
            </a:r>
            <a:r>
              <a:rPr lang="es-ES" dirty="0" err="1"/>
              <a:t>is</a:t>
            </a:r>
            <a:r>
              <a:rPr lang="es-ES" dirty="0"/>
              <a:t> </a:t>
            </a:r>
            <a:r>
              <a:rPr lang="es-ES" dirty="0" err="1"/>
              <a:t>not</a:t>
            </a:r>
            <a:r>
              <a:rPr lang="es-ES" dirty="0"/>
              <a:t> posible </a:t>
            </a:r>
            <a:r>
              <a:rPr lang="es-ES" dirty="0" err="1"/>
              <a:t>to</a:t>
            </a:r>
            <a:r>
              <a:rPr lang="es-ES" dirty="0"/>
              <a:t> </a:t>
            </a:r>
            <a:r>
              <a:rPr lang="es-ES" dirty="0" err="1"/>
              <a:t>know</a:t>
            </a:r>
            <a:r>
              <a:rPr lang="es-ES" dirty="0"/>
              <a:t> </a:t>
            </a:r>
            <a:r>
              <a:rPr lang="es-ES" dirty="0" err="1"/>
              <a:t>beforehand</a:t>
            </a:r>
            <a:r>
              <a:rPr lang="es-ES" dirty="0"/>
              <a:t> </a:t>
            </a:r>
            <a:r>
              <a:rPr lang="es-ES" dirty="0" err="1"/>
              <a:t>the</a:t>
            </a:r>
            <a:r>
              <a:rPr lang="es-ES" dirty="0"/>
              <a:t> </a:t>
            </a:r>
            <a:r>
              <a:rPr lang="es-ES" dirty="0" err="1"/>
              <a:t>format</a:t>
            </a:r>
            <a:r>
              <a:rPr lang="es-ES" dirty="0"/>
              <a:t> </a:t>
            </a:r>
            <a:r>
              <a:rPr lang="es-ES" dirty="0" err="1"/>
              <a:t>of</a:t>
            </a:r>
            <a:r>
              <a:rPr lang="es-ES" dirty="0"/>
              <a:t> </a:t>
            </a:r>
            <a:r>
              <a:rPr lang="es-ES" dirty="0" err="1"/>
              <a:t>that</a:t>
            </a:r>
            <a:r>
              <a:rPr lang="es-ES" dirty="0"/>
              <a:t> </a:t>
            </a:r>
            <a:r>
              <a:rPr lang="es-ES" dirty="0" err="1"/>
              <a:t>keyword</a:t>
            </a:r>
            <a:r>
              <a:rPr lang="es-ES" dirty="0"/>
              <a:t>. In </a:t>
            </a:r>
            <a:r>
              <a:rPr lang="es-ES" dirty="0" err="1"/>
              <a:t>order</a:t>
            </a:r>
            <a:r>
              <a:rPr lang="es-ES" dirty="0"/>
              <a:t> </a:t>
            </a:r>
            <a:r>
              <a:rPr lang="es-ES" dirty="0" err="1"/>
              <a:t>to</a:t>
            </a:r>
            <a:r>
              <a:rPr lang="es-ES" dirty="0"/>
              <a:t> </a:t>
            </a:r>
            <a:r>
              <a:rPr lang="es-ES" dirty="0" err="1"/>
              <a:t>avoid</a:t>
            </a:r>
            <a:r>
              <a:rPr lang="es-ES" dirty="0"/>
              <a:t> </a:t>
            </a:r>
            <a:r>
              <a:rPr lang="es-ES" dirty="0" err="1"/>
              <a:t>it</a:t>
            </a:r>
            <a:r>
              <a:rPr lang="es-ES" dirty="0"/>
              <a:t> </a:t>
            </a:r>
            <a:r>
              <a:rPr lang="es-ES" dirty="0" err="1"/>
              <a:t>is</a:t>
            </a:r>
            <a:r>
              <a:rPr lang="es-ES" dirty="0"/>
              <a:t> quite </a:t>
            </a:r>
            <a:r>
              <a:rPr lang="es-ES" dirty="0" err="1"/>
              <a:t>useful</a:t>
            </a:r>
            <a:r>
              <a:rPr lang="es-ES" dirty="0"/>
              <a:t> </a:t>
            </a:r>
            <a:r>
              <a:rPr lang="es-ES" dirty="0" err="1"/>
              <a:t>the</a:t>
            </a:r>
            <a:r>
              <a:rPr lang="es-ES" dirty="0"/>
              <a:t> </a:t>
            </a:r>
            <a:r>
              <a:rPr lang="es-ES" dirty="0" err="1"/>
              <a:t>following</a:t>
            </a:r>
            <a:r>
              <a:rPr lang="es-ES" dirty="0"/>
              <a:t> </a:t>
            </a:r>
            <a:r>
              <a:rPr lang="es-ES" dirty="0" err="1"/>
              <a:t>code</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EDC8CACA-5DDD-4326-B558-8495676E6127}"/>
              </a:ext>
            </a:extLst>
          </p:cNvPr>
          <p:cNvPicPr>
            <a:picLocks noChangeAspect="1"/>
          </p:cNvPicPr>
          <p:nvPr/>
        </p:nvPicPr>
        <p:blipFill>
          <a:blip r:embed="rId2"/>
          <a:stretch>
            <a:fillRect/>
          </a:stretch>
        </p:blipFill>
        <p:spPr>
          <a:xfrm>
            <a:off x="600295" y="3573016"/>
            <a:ext cx="3629025" cy="752475"/>
          </a:xfrm>
          <a:prstGeom prst="rect">
            <a:avLst/>
          </a:prstGeom>
        </p:spPr>
      </p:pic>
      <p:sp>
        <p:nvSpPr>
          <p:cNvPr id="13" name="CuadroTexto 12">
            <a:extLst>
              <a:ext uri="{FF2B5EF4-FFF2-40B4-BE49-F238E27FC236}">
                <a16:creationId xmlns:a16="http://schemas.microsoft.com/office/drawing/2014/main" id="{5C1F0B8B-6A36-4F43-AB61-B31AFC1520FF}"/>
              </a:ext>
            </a:extLst>
          </p:cNvPr>
          <p:cNvSpPr txBox="1"/>
          <p:nvPr/>
        </p:nvSpPr>
        <p:spPr>
          <a:xfrm>
            <a:off x="5951984" y="1771636"/>
            <a:ext cx="5112568" cy="2031325"/>
          </a:xfrm>
          <a:prstGeom prst="rect">
            <a:avLst/>
          </a:prstGeom>
          <a:noFill/>
        </p:spPr>
        <p:txBody>
          <a:bodyPr wrap="square" rtlCol="0">
            <a:spAutoFit/>
          </a:bodyPr>
          <a:lstStyle/>
          <a:p>
            <a:r>
              <a:rPr lang="es-ES" u="sng" dirty="0" err="1"/>
              <a:t>Strings</a:t>
            </a:r>
            <a:r>
              <a:rPr lang="es-ES" u="sng" dirty="0"/>
              <a:t> as </a:t>
            </a:r>
            <a:r>
              <a:rPr lang="es-ES" u="sng" dirty="0" err="1"/>
              <a:t>List</a:t>
            </a:r>
            <a:r>
              <a:rPr lang="es-ES" u="sng" dirty="0"/>
              <a:t>:</a:t>
            </a:r>
          </a:p>
          <a:p>
            <a:pPr marL="285750" indent="-285750" algn="just">
              <a:buFont typeface="Arial" panose="020B0604020202020204" pitchFamily="34" charset="0"/>
              <a:buChar char="•"/>
            </a:pPr>
            <a:r>
              <a:rPr lang="es-ES" dirty="0" err="1"/>
              <a:t>The</a:t>
            </a:r>
            <a:r>
              <a:rPr lang="es-ES" dirty="0"/>
              <a:t> </a:t>
            </a:r>
            <a:r>
              <a:rPr lang="es-ES" dirty="0" err="1"/>
              <a:t>strings</a:t>
            </a:r>
            <a:r>
              <a:rPr lang="es-ES" dirty="0"/>
              <a:t> are </a:t>
            </a:r>
            <a:r>
              <a:rPr lang="es-ES" dirty="0" err="1"/>
              <a:t>means</a:t>
            </a:r>
            <a:r>
              <a:rPr lang="es-ES" dirty="0"/>
              <a:t> </a:t>
            </a:r>
            <a:r>
              <a:rPr lang="es-ES" dirty="0" err="1"/>
              <a:t>of</a:t>
            </a:r>
            <a:r>
              <a:rPr lang="es-ES" dirty="0"/>
              <a:t> </a:t>
            </a:r>
            <a:r>
              <a:rPr lang="es-ES" dirty="0" err="1"/>
              <a:t>sorted</a:t>
            </a:r>
            <a:r>
              <a:rPr lang="es-ES" dirty="0"/>
              <a:t> and </a:t>
            </a:r>
            <a:r>
              <a:rPr lang="es-ES" dirty="0" err="1"/>
              <a:t>indexed</a:t>
            </a:r>
            <a:r>
              <a:rPr lang="es-ES" dirty="0"/>
              <a:t> </a:t>
            </a:r>
            <a:r>
              <a:rPr lang="es-ES" dirty="0" err="1"/>
              <a:t>characters</a:t>
            </a:r>
            <a:r>
              <a:rPr lang="es-ES" dirty="0"/>
              <a:t>. So </a:t>
            </a:r>
            <a:r>
              <a:rPr lang="es-ES" dirty="0" err="1"/>
              <a:t>its</a:t>
            </a:r>
            <a:r>
              <a:rPr lang="es-ES" dirty="0"/>
              <a:t> </a:t>
            </a:r>
            <a:r>
              <a:rPr lang="es-ES" dirty="0" err="1"/>
              <a:t>easy</a:t>
            </a:r>
            <a:r>
              <a:rPr lang="es-ES" dirty="0"/>
              <a:t> </a:t>
            </a:r>
            <a:r>
              <a:rPr lang="es-ES" dirty="0" err="1"/>
              <a:t>to</a:t>
            </a:r>
            <a:r>
              <a:rPr lang="es-ES" dirty="0"/>
              <a:t> </a:t>
            </a:r>
            <a:r>
              <a:rPr lang="es-ES" dirty="0" err="1"/>
              <a:t>treat</a:t>
            </a:r>
            <a:r>
              <a:rPr lang="es-ES" dirty="0"/>
              <a:t> </a:t>
            </a:r>
            <a:r>
              <a:rPr lang="es-ES" dirty="0" err="1"/>
              <a:t>them</a:t>
            </a:r>
            <a:r>
              <a:rPr lang="es-ES" dirty="0"/>
              <a:t>  as a </a:t>
            </a:r>
            <a:r>
              <a:rPr lang="es-ES" dirty="0" err="1"/>
              <a:t>list</a:t>
            </a:r>
            <a:r>
              <a:rPr lang="es-ES" dirty="0"/>
              <a:t>, and Python </a:t>
            </a:r>
            <a:r>
              <a:rPr lang="es-ES" dirty="0" err="1"/>
              <a:t>allows</a:t>
            </a:r>
            <a:r>
              <a:rPr lang="es-ES" dirty="0"/>
              <a:t> </a:t>
            </a:r>
            <a:r>
              <a:rPr lang="es-ES" dirty="0" err="1"/>
              <a:t>it</a:t>
            </a:r>
            <a:r>
              <a:rPr lang="es-ES" dirty="0"/>
              <a:t>.</a:t>
            </a:r>
          </a:p>
          <a:p>
            <a:pPr algn="just"/>
            <a:endParaRPr lang="es-ES" dirty="0"/>
          </a:p>
          <a:p>
            <a:pPr algn="just"/>
            <a:endParaRPr lang="es-ES" dirty="0"/>
          </a:p>
          <a:p>
            <a:pPr marL="285750" indent="-285750">
              <a:buFont typeface="Arial" panose="020B0604020202020204" pitchFamily="34" charset="0"/>
              <a:buChar char="•"/>
            </a:pPr>
            <a:endParaRPr lang="es-ES" dirty="0"/>
          </a:p>
        </p:txBody>
      </p:sp>
      <p:pic>
        <p:nvPicPr>
          <p:cNvPr id="15" name="Imagen 14">
            <a:extLst>
              <a:ext uri="{FF2B5EF4-FFF2-40B4-BE49-F238E27FC236}">
                <a16:creationId xmlns:a16="http://schemas.microsoft.com/office/drawing/2014/main" id="{BC0ECDE8-F17E-497D-909E-D53C395931D3}"/>
              </a:ext>
            </a:extLst>
          </p:cNvPr>
          <p:cNvPicPr>
            <a:picLocks noChangeAspect="1"/>
          </p:cNvPicPr>
          <p:nvPr/>
        </p:nvPicPr>
        <p:blipFill>
          <a:blip r:embed="rId3"/>
          <a:stretch>
            <a:fillRect/>
          </a:stretch>
        </p:blipFill>
        <p:spPr>
          <a:xfrm>
            <a:off x="6312024" y="3051781"/>
            <a:ext cx="2847975" cy="438150"/>
          </a:xfrm>
          <a:prstGeom prst="rect">
            <a:avLst/>
          </a:prstGeom>
        </p:spPr>
      </p:pic>
      <p:pic>
        <p:nvPicPr>
          <p:cNvPr id="17" name="Imagen 16">
            <a:extLst>
              <a:ext uri="{FF2B5EF4-FFF2-40B4-BE49-F238E27FC236}">
                <a16:creationId xmlns:a16="http://schemas.microsoft.com/office/drawing/2014/main" id="{FBBBB6E2-CBE7-4F6D-B2D1-EEE21B677595}"/>
              </a:ext>
            </a:extLst>
          </p:cNvPr>
          <p:cNvPicPr>
            <a:picLocks noChangeAspect="1"/>
          </p:cNvPicPr>
          <p:nvPr/>
        </p:nvPicPr>
        <p:blipFill>
          <a:blip r:embed="rId4"/>
          <a:stretch>
            <a:fillRect/>
          </a:stretch>
        </p:blipFill>
        <p:spPr>
          <a:xfrm>
            <a:off x="6312024" y="3559669"/>
            <a:ext cx="2581275" cy="428625"/>
          </a:xfrm>
          <a:prstGeom prst="rect">
            <a:avLst/>
          </a:prstGeom>
        </p:spPr>
      </p:pic>
      <p:sp>
        <p:nvSpPr>
          <p:cNvPr id="19" name="CuadroTexto 18">
            <a:extLst>
              <a:ext uri="{FF2B5EF4-FFF2-40B4-BE49-F238E27FC236}">
                <a16:creationId xmlns:a16="http://schemas.microsoft.com/office/drawing/2014/main" id="{1C745E10-27C0-4055-ADBB-983608591756}"/>
              </a:ext>
            </a:extLst>
          </p:cNvPr>
          <p:cNvSpPr txBox="1"/>
          <p:nvPr/>
        </p:nvSpPr>
        <p:spPr>
          <a:xfrm>
            <a:off x="5878699" y="4058032"/>
            <a:ext cx="6094602" cy="923330"/>
          </a:xfrm>
          <a:prstGeom prst="rect">
            <a:avLst/>
          </a:prstGeom>
          <a:noFill/>
        </p:spPr>
        <p:txBody>
          <a:bodyPr wrap="square">
            <a:spAutoFit/>
          </a:bodyPr>
          <a:lstStyle/>
          <a:p>
            <a:pPr marL="285750" indent="-285750" algn="just">
              <a:buFont typeface="Arial" panose="020B0604020202020204" pitchFamily="34" charset="0"/>
              <a:buChar char="•"/>
            </a:pPr>
            <a:r>
              <a:rPr lang="es-ES" dirty="0"/>
              <a:t>Quite </a:t>
            </a:r>
            <a:r>
              <a:rPr lang="es-ES" dirty="0" err="1"/>
              <a:t>common</a:t>
            </a:r>
            <a:r>
              <a:rPr lang="es-ES" dirty="0"/>
              <a:t> </a:t>
            </a:r>
            <a:r>
              <a:rPr lang="es-ES" dirty="0" err="1"/>
              <a:t>to</a:t>
            </a:r>
            <a:r>
              <a:rPr lang="es-ES" dirty="0"/>
              <a:t> use </a:t>
            </a:r>
            <a:r>
              <a:rPr lang="es-ES" dirty="0" err="1"/>
              <a:t>this</a:t>
            </a:r>
            <a:r>
              <a:rPr lang="es-ES" dirty="0"/>
              <a:t> </a:t>
            </a:r>
            <a:r>
              <a:rPr lang="es-ES" dirty="0" err="1"/>
              <a:t>technique</a:t>
            </a:r>
            <a:r>
              <a:rPr lang="es-ES" dirty="0"/>
              <a:t> </a:t>
            </a:r>
            <a:r>
              <a:rPr lang="es-ES" dirty="0" err="1"/>
              <a:t>to</a:t>
            </a:r>
            <a:r>
              <a:rPr lang="es-ES" dirty="0"/>
              <a:t> </a:t>
            </a:r>
            <a:r>
              <a:rPr lang="es-ES" dirty="0" err="1"/>
              <a:t>remove</a:t>
            </a:r>
            <a:r>
              <a:rPr lang="es-ES" dirty="0"/>
              <a:t> </a:t>
            </a:r>
            <a:r>
              <a:rPr lang="es-ES" dirty="0" err="1"/>
              <a:t>the</a:t>
            </a:r>
            <a:r>
              <a:rPr lang="es-ES" dirty="0"/>
              <a:t> “</a:t>
            </a:r>
            <a:r>
              <a:rPr lang="es-ES" dirty="0" err="1"/>
              <a:t>Carriage</a:t>
            </a:r>
            <a:r>
              <a:rPr lang="es-ES" dirty="0"/>
              <a:t> </a:t>
            </a:r>
            <a:r>
              <a:rPr lang="es-ES" dirty="0" err="1"/>
              <a:t>Return</a:t>
            </a:r>
            <a:r>
              <a:rPr lang="es-ES" dirty="0"/>
              <a:t>” (</a:t>
            </a:r>
            <a:r>
              <a:rPr lang="es-ES" dirty="0" err="1"/>
              <a:t>Intro</a:t>
            </a:r>
            <a:r>
              <a:rPr lang="es-ES" dirty="0"/>
              <a:t>) </a:t>
            </a:r>
            <a:r>
              <a:rPr lang="es-ES" dirty="0" err="1"/>
              <a:t>of</a:t>
            </a:r>
            <a:r>
              <a:rPr lang="es-ES" dirty="0"/>
              <a:t> a line.</a:t>
            </a:r>
          </a:p>
          <a:p>
            <a:pPr marL="285750" indent="-285750" algn="just">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396F0B32-521F-4D10-B12B-C85C8CA14F61}"/>
              </a:ext>
            </a:extLst>
          </p:cNvPr>
          <p:cNvPicPr>
            <a:picLocks noChangeAspect="1"/>
          </p:cNvPicPr>
          <p:nvPr/>
        </p:nvPicPr>
        <p:blipFill>
          <a:blip r:embed="rId5"/>
          <a:stretch>
            <a:fillRect/>
          </a:stretch>
        </p:blipFill>
        <p:spPr>
          <a:xfrm>
            <a:off x="6312024" y="4732012"/>
            <a:ext cx="3448050" cy="638175"/>
          </a:xfrm>
          <a:prstGeom prst="rect">
            <a:avLst/>
          </a:prstGeom>
        </p:spPr>
      </p:pic>
    </p:spTree>
    <p:extLst>
      <p:ext uri="{BB962C8B-B14F-4D97-AF65-F5344CB8AC3E}">
        <p14:creationId xmlns:p14="http://schemas.microsoft.com/office/powerpoint/2010/main" val="2884429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2308324"/>
          </a:xfrm>
          <a:prstGeom prst="rect">
            <a:avLst/>
          </a:prstGeom>
          <a:noFill/>
        </p:spPr>
        <p:txBody>
          <a:bodyPr wrap="square" rtlCol="0">
            <a:spAutoFit/>
          </a:bodyPr>
          <a:lstStyle/>
          <a:p>
            <a:r>
              <a:rPr lang="es-ES" u="sng" dirty="0" err="1"/>
              <a:t>Using</a:t>
            </a:r>
            <a:r>
              <a:rPr lang="es-ES" u="sng" dirty="0"/>
              <a:t> </a:t>
            </a:r>
            <a:r>
              <a:rPr lang="es-ES" u="sng" dirty="0" err="1"/>
              <a:t>keywords</a:t>
            </a:r>
            <a:r>
              <a:rPr lang="es-ES" u="sng" dirty="0"/>
              <a:t> in </a:t>
            </a:r>
            <a:r>
              <a:rPr lang="es-ES" u="sng" dirty="0" err="1"/>
              <a:t>parsing</a:t>
            </a:r>
            <a:r>
              <a:rPr lang="es-ES" u="sng" dirty="0"/>
              <a:t>:</a:t>
            </a:r>
          </a:p>
          <a:p>
            <a:pPr marL="285750" indent="-285750" algn="just">
              <a:buFont typeface="Arial" panose="020B0604020202020204" pitchFamily="34" charset="0"/>
              <a:buChar char="•"/>
            </a:pPr>
            <a:r>
              <a:rPr lang="es-ES" dirty="0" err="1"/>
              <a:t>When</a:t>
            </a:r>
            <a:r>
              <a:rPr lang="es-ES" dirty="0"/>
              <a:t> </a:t>
            </a:r>
            <a:r>
              <a:rPr lang="es-ES" dirty="0" err="1"/>
              <a:t>parsing</a:t>
            </a:r>
            <a:r>
              <a:rPr lang="es-ES" dirty="0"/>
              <a:t> </a:t>
            </a:r>
            <a:r>
              <a:rPr lang="es-ES" dirty="0" err="1"/>
              <a:t>txt</a:t>
            </a:r>
            <a:r>
              <a:rPr lang="es-ES" dirty="0"/>
              <a:t> files, </a:t>
            </a:r>
            <a:r>
              <a:rPr lang="es-ES" dirty="0" err="1"/>
              <a:t>its</a:t>
            </a:r>
            <a:r>
              <a:rPr lang="es-ES" dirty="0"/>
              <a:t> quite </a:t>
            </a:r>
            <a:r>
              <a:rPr lang="es-ES" dirty="0" err="1"/>
              <a:t>common</a:t>
            </a:r>
            <a:r>
              <a:rPr lang="es-ES" dirty="0"/>
              <a:t> </a:t>
            </a:r>
            <a:r>
              <a:rPr lang="es-ES" dirty="0" err="1"/>
              <a:t>to</a:t>
            </a:r>
            <a:r>
              <a:rPr lang="es-ES" dirty="0"/>
              <a:t> use </a:t>
            </a:r>
            <a:r>
              <a:rPr lang="es-ES" dirty="0" err="1"/>
              <a:t>keywords</a:t>
            </a:r>
            <a:r>
              <a:rPr lang="es-ES" dirty="0"/>
              <a:t>. </a:t>
            </a:r>
            <a:r>
              <a:rPr lang="es-ES" dirty="0" err="1"/>
              <a:t>However</a:t>
            </a:r>
            <a:r>
              <a:rPr lang="es-ES" dirty="0"/>
              <a:t>, </a:t>
            </a:r>
            <a:r>
              <a:rPr lang="es-ES" dirty="0" err="1"/>
              <a:t>it</a:t>
            </a:r>
            <a:r>
              <a:rPr lang="es-ES" dirty="0"/>
              <a:t> </a:t>
            </a:r>
            <a:r>
              <a:rPr lang="es-ES" dirty="0" err="1"/>
              <a:t>is</a:t>
            </a:r>
            <a:r>
              <a:rPr lang="es-ES" dirty="0"/>
              <a:t> </a:t>
            </a:r>
            <a:r>
              <a:rPr lang="es-ES" dirty="0" err="1"/>
              <a:t>not</a:t>
            </a:r>
            <a:r>
              <a:rPr lang="es-ES" dirty="0"/>
              <a:t> posible </a:t>
            </a:r>
            <a:r>
              <a:rPr lang="es-ES" dirty="0" err="1"/>
              <a:t>to</a:t>
            </a:r>
            <a:r>
              <a:rPr lang="es-ES" dirty="0"/>
              <a:t> </a:t>
            </a:r>
            <a:r>
              <a:rPr lang="es-ES" dirty="0" err="1"/>
              <a:t>know</a:t>
            </a:r>
            <a:r>
              <a:rPr lang="es-ES" dirty="0"/>
              <a:t> </a:t>
            </a:r>
            <a:r>
              <a:rPr lang="es-ES" dirty="0" err="1"/>
              <a:t>beforehand</a:t>
            </a:r>
            <a:r>
              <a:rPr lang="es-ES" dirty="0"/>
              <a:t> </a:t>
            </a:r>
            <a:r>
              <a:rPr lang="es-ES" dirty="0" err="1"/>
              <a:t>the</a:t>
            </a:r>
            <a:r>
              <a:rPr lang="es-ES" dirty="0"/>
              <a:t> </a:t>
            </a:r>
            <a:r>
              <a:rPr lang="es-ES" dirty="0" err="1"/>
              <a:t>format</a:t>
            </a:r>
            <a:r>
              <a:rPr lang="es-ES" dirty="0"/>
              <a:t> </a:t>
            </a:r>
            <a:r>
              <a:rPr lang="es-ES" dirty="0" err="1"/>
              <a:t>of</a:t>
            </a:r>
            <a:r>
              <a:rPr lang="es-ES" dirty="0"/>
              <a:t> </a:t>
            </a:r>
            <a:r>
              <a:rPr lang="es-ES" dirty="0" err="1"/>
              <a:t>that</a:t>
            </a:r>
            <a:r>
              <a:rPr lang="es-ES" dirty="0"/>
              <a:t> </a:t>
            </a:r>
            <a:r>
              <a:rPr lang="es-ES" dirty="0" err="1"/>
              <a:t>keyword</a:t>
            </a:r>
            <a:r>
              <a:rPr lang="es-ES" dirty="0"/>
              <a:t>. In </a:t>
            </a:r>
            <a:r>
              <a:rPr lang="es-ES" dirty="0" err="1"/>
              <a:t>order</a:t>
            </a:r>
            <a:r>
              <a:rPr lang="es-ES" dirty="0"/>
              <a:t> </a:t>
            </a:r>
            <a:r>
              <a:rPr lang="es-ES" dirty="0" err="1"/>
              <a:t>to</a:t>
            </a:r>
            <a:r>
              <a:rPr lang="es-ES" dirty="0"/>
              <a:t> </a:t>
            </a:r>
            <a:r>
              <a:rPr lang="es-ES" dirty="0" err="1"/>
              <a:t>avoid</a:t>
            </a:r>
            <a:r>
              <a:rPr lang="es-ES" dirty="0"/>
              <a:t> </a:t>
            </a:r>
            <a:r>
              <a:rPr lang="es-ES" dirty="0" err="1"/>
              <a:t>it</a:t>
            </a:r>
            <a:r>
              <a:rPr lang="es-ES" dirty="0"/>
              <a:t> </a:t>
            </a:r>
            <a:r>
              <a:rPr lang="es-ES" dirty="0" err="1"/>
              <a:t>is</a:t>
            </a:r>
            <a:r>
              <a:rPr lang="es-ES" dirty="0"/>
              <a:t> quite </a:t>
            </a:r>
            <a:r>
              <a:rPr lang="es-ES" dirty="0" err="1"/>
              <a:t>useful</a:t>
            </a:r>
            <a:r>
              <a:rPr lang="es-ES" dirty="0"/>
              <a:t> </a:t>
            </a:r>
            <a:r>
              <a:rPr lang="es-ES" dirty="0" err="1"/>
              <a:t>the</a:t>
            </a:r>
            <a:r>
              <a:rPr lang="es-ES" dirty="0"/>
              <a:t> </a:t>
            </a:r>
            <a:r>
              <a:rPr lang="es-ES" dirty="0" err="1"/>
              <a:t>following</a:t>
            </a:r>
            <a:r>
              <a:rPr lang="es-ES" dirty="0"/>
              <a:t> </a:t>
            </a:r>
            <a:r>
              <a:rPr lang="es-ES" dirty="0" err="1"/>
              <a:t>code</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EDC8CACA-5DDD-4326-B558-8495676E6127}"/>
              </a:ext>
            </a:extLst>
          </p:cNvPr>
          <p:cNvPicPr>
            <a:picLocks noChangeAspect="1"/>
          </p:cNvPicPr>
          <p:nvPr/>
        </p:nvPicPr>
        <p:blipFill>
          <a:blip r:embed="rId2"/>
          <a:stretch>
            <a:fillRect/>
          </a:stretch>
        </p:blipFill>
        <p:spPr>
          <a:xfrm>
            <a:off x="600295" y="3573016"/>
            <a:ext cx="3629025" cy="752475"/>
          </a:xfrm>
          <a:prstGeom prst="rect">
            <a:avLst/>
          </a:prstGeom>
        </p:spPr>
      </p:pic>
      <p:sp>
        <p:nvSpPr>
          <p:cNvPr id="13" name="CuadroTexto 12">
            <a:extLst>
              <a:ext uri="{FF2B5EF4-FFF2-40B4-BE49-F238E27FC236}">
                <a16:creationId xmlns:a16="http://schemas.microsoft.com/office/drawing/2014/main" id="{5C1F0B8B-6A36-4F43-AB61-B31AFC1520FF}"/>
              </a:ext>
            </a:extLst>
          </p:cNvPr>
          <p:cNvSpPr txBox="1"/>
          <p:nvPr/>
        </p:nvSpPr>
        <p:spPr>
          <a:xfrm>
            <a:off x="5951984" y="1771636"/>
            <a:ext cx="5112568" cy="2031325"/>
          </a:xfrm>
          <a:prstGeom prst="rect">
            <a:avLst/>
          </a:prstGeom>
          <a:noFill/>
        </p:spPr>
        <p:txBody>
          <a:bodyPr wrap="square" rtlCol="0">
            <a:spAutoFit/>
          </a:bodyPr>
          <a:lstStyle/>
          <a:p>
            <a:r>
              <a:rPr lang="es-ES" u="sng" dirty="0" err="1"/>
              <a:t>Strings</a:t>
            </a:r>
            <a:r>
              <a:rPr lang="es-ES" u="sng" dirty="0"/>
              <a:t> as </a:t>
            </a:r>
            <a:r>
              <a:rPr lang="es-ES" u="sng" dirty="0" err="1"/>
              <a:t>List</a:t>
            </a:r>
            <a:r>
              <a:rPr lang="es-ES" u="sng" dirty="0"/>
              <a:t>:</a:t>
            </a:r>
          </a:p>
          <a:p>
            <a:pPr marL="285750" indent="-285750" algn="just">
              <a:buFont typeface="Arial" panose="020B0604020202020204" pitchFamily="34" charset="0"/>
              <a:buChar char="•"/>
            </a:pPr>
            <a:r>
              <a:rPr lang="es-ES" dirty="0" err="1"/>
              <a:t>The</a:t>
            </a:r>
            <a:r>
              <a:rPr lang="es-ES" dirty="0"/>
              <a:t> </a:t>
            </a:r>
            <a:r>
              <a:rPr lang="es-ES" dirty="0" err="1"/>
              <a:t>strings</a:t>
            </a:r>
            <a:r>
              <a:rPr lang="es-ES" dirty="0"/>
              <a:t> are </a:t>
            </a:r>
            <a:r>
              <a:rPr lang="es-ES" dirty="0" err="1"/>
              <a:t>means</a:t>
            </a:r>
            <a:r>
              <a:rPr lang="es-ES" dirty="0"/>
              <a:t> </a:t>
            </a:r>
            <a:r>
              <a:rPr lang="es-ES" dirty="0" err="1"/>
              <a:t>of</a:t>
            </a:r>
            <a:r>
              <a:rPr lang="es-ES" dirty="0"/>
              <a:t> </a:t>
            </a:r>
            <a:r>
              <a:rPr lang="es-ES" dirty="0" err="1"/>
              <a:t>sorted</a:t>
            </a:r>
            <a:r>
              <a:rPr lang="es-ES" dirty="0"/>
              <a:t> and </a:t>
            </a:r>
            <a:r>
              <a:rPr lang="es-ES" dirty="0" err="1"/>
              <a:t>indexed</a:t>
            </a:r>
            <a:r>
              <a:rPr lang="es-ES" dirty="0"/>
              <a:t> </a:t>
            </a:r>
            <a:r>
              <a:rPr lang="es-ES" dirty="0" err="1"/>
              <a:t>characters</a:t>
            </a:r>
            <a:r>
              <a:rPr lang="es-ES" dirty="0"/>
              <a:t>. So </a:t>
            </a:r>
            <a:r>
              <a:rPr lang="es-ES" dirty="0" err="1"/>
              <a:t>its</a:t>
            </a:r>
            <a:r>
              <a:rPr lang="es-ES" dirty="0"/>
              <a:t> </a:t>
            </a:r>
            <a:r>
              <a:rPr lang="es-ES" dirty="0" err="1"/>
              <a:t>easy</a:t>
            </a:r>
            <a:r>
              <a:rPr lang="es-ES" dirty="0"/>
              <a:t> </a:t>
            </a:r>
            <a:r>
              <a:rPr lang="es-ES" dirty="0" err="1"/>
              <a:t>to</a:t>
            </a:r>
            <a:r>
              <a:rPr lang="es-ES" dirty="0"/>
              <a:t> </a:t>
            </a:r>
            <a:r>
              <a:rPr lang="es-ES" dirty="0" err="1"/>
              <a:t>treat</a:t>
            </a:r>
            <a:r>
              <a:rPr lang="es-ES" dirty="0"/>
              <a:t> </a:t>
            </a:r>
            <a:r>
              <a:rPr lang="es-ES" dirty="0" err="1"/>
              <a:t>them</a:t>
            </a:r>
            <a:r>
              <a:rPr lang="es-ES" dirty="0"/>
              <a:t>  as a </a:t>
            </a:r>
            <a:r>
              <a:rPr lang="es-ES" dirty="0" err="1"/>
              <a:t>list</a:t>
            </a:r>
            <a:r>
              <a:rPr lang="es-ES" dirty="0"/>
              <a:t>, and Python </a:t>
            </a:r>
            <a:r>
              <a:rPr lang="es-ES" dirty="0" err="1"/>
              <a:t>allows</a:t>
            </a:r>
            <a:r>
              <a:rPr lang="es-ES" dirty="0"/>
              <a:t> </a:t>
            </a:r>
            <a:r>
              <a:rPr lang="es-ES" dirty="0" err="1"/>
              <a:t>it</a:t>
            </a:r>
            <a:r>
              <a:rPr lang="es-ES" dirty="0"/>
              <a:t>.</a:t>
            </a:r>
          </a:p>
          <a:p>
            <a:pPr algn="just"/>
            <a:endParaRPr lang="es-ES" dirty="0"/>
          </a:p>
          <a:p>
            <a:pPr algn="just"/>
            <a:endParaRPr lang="es-ES" dirty="0"/>
          </a:p>
          <a:p>
            <a:pPr marL="285750" indent="-285750">
              <a:buFont typeface="Arial" panose="020B0604020202020204" pitchFamily="34" charset="0"/>
              <a:buChar char="•"/>
            </a:pPr>
            <a:endParaRPr lang="es-ES" dirty="0"/>
          </a:p>
        </p:txBody>
      </p:sp>
      <p:pic>
        <p:nvPicPr>
          <p:cNvPr id="15" name="Imagen 14">
            <a:extLst>
              <a:ext uri="{FF2B5EF4-FFF2-40B4-BE49-F238E27FC236}">
                <a16:creationId xmlns:a16="http://schemas.microsoft.com/office/drawing/2014/main" id="{BC0ECDE8-F17E-497D-909E-D53C395931D3}"/>
              </a:ext>
            </a:extLst>
          </p:cNvPr>
          <p:cNvPicPr>
            <a:picLocks noChangeAspect="1"/>
          </p:cNvPicPr>
          <p:nvPr/>
        </p:nvPicPr>
        <p:blipFill>
          <a:blip r:embed="rId3"/>
          <a:stretch>
            <a:fillRect/>
          </a:stretch>
        </p:blipFill>
        <p:spPr>
          <a:xfrm>
            <a:off x="6312024" y="3051781"/>
            <a:ext cx="2847975" cy="438150"/>
          </a:xfrm>
          <a:prstGeom prst="rect">
            <a:avLst/>
          </a:prstGeom>
        </p:spPr>
      </p:pic>
      <p:pic>
        <p:nvPicPr>
          <p:cNvPr id="17" name="Imagen 16">
            <a:extLst>
              <a:ext uri="{FF2B5EF4-FFF2-40B4-BE49-F238E27FC236}">
                <a16:creationId xmlns:a16="http://schemas.microsoft.com/office/drawing/2014/main" id="{FBBBB6E2-CBE7-4F6D-B2D1-EEE21B677595}"/>
              </a:ext>
            </a:extLst>
          </p:cNvPr>
          <p:cNvPicPr>
            <a:picLocks noChangeAspect="1"/>
          </p:cNvPicPr>
          <p:nvPr/>
        </p:nvPicPr>
        <p:blipFill>
          <a:blip r:embed="rId4"/>
          <a:stretch>
            <a:fillRect/>
          </a:stretch>
        </p:blipFill>
        <p:spPr>
          <a:xfrm>
            <a:off x="6312024" y="3559669"/>
            <a:ext cx="2581275" cy="428625"/>
          </a:xfrm>
          <a:prstGeom prst="rect">
            <a:avLst/>
          </a:prstGeom>
        </p:spPr>
      </p:pic>
      <p:sp>
        <p:nvSpPr>
          <p:cNvPr id="19" name="CuadroTexto 18">
            <a:extLst>
              <a:ext uri="{FF2B5EF4-FFF2-40B4-BE49-F238E27FC236}">
                <a16:creationId xmlns:a16="http://schemas.microsoft.com/office/drawing/2014/main" id="{1C745E10-27C0-4055-ADBB-983608591756}"/>
              </a:ext>
            </a:extLst>
          </p:cNvPr>
          <p:cNvSpPr txBox="1"/>
          <p:nvPr/>
        </p:nvSpPr>
        <p:spPr>
          <a:xfrm>
            <a:off x="5878699" y="4058032"/>
            <a:ext cx="6094602" cy="923330"/>
          </a:xfrm>
          <a:prstGeom prst="rect">
            <a:avLst/>
          </a:prstGeom>
          <a:noFill/>
        </p:spPr>
        <p:txBody>
          <a:bodyPr wrap="square">
            <a:spAutoFit/>
          </a:bodyPr>
          <a:lstStyle/>
          <a:p>
            <a:pPr marL="285750" indent="-285750" algn="just">
              <a:buFont typeface="Arial" panose="020B0604020202020204" pitchFamily="34" charset="0"/>
              <a:buChar char="•"/>
            </a:pPr>
            <a:r>
              <a:rPr lang="es-ES" dirty="0"/>
              <a:t>Quite </a:t>
            </a:r>
            <a:r>
              <a:rPr lang="es-ES" dirty="0" err="1"/>
              <a:t>common</a:t>
            </a:r>
            <a:r>
              <a:rPr lang="es-ES" dirty="0"/>
              <a:t> </a:t>
            </a:r>
            <a:r>
              <a:rPr lang="es-ES" dirty="0" err="1"/>
              <a:t>to</a:t>
            </a:r>
            <a:r>
              <a:rPr lang="es-ES" dirty="0"/>
              <a:t> use </a:t>
            </a:r>
            <a:r>
              <a:rPr lang="es-ES" dirty="0" err="1"/>
              <a:t>this</a:t>
            </a:r>
            <a:r>
              <a:rPr lang="es-ES" dirty="0"/>
              <a:t> </a:t>
            </a:r>
            <a:r>
              <a:rPr lang="es-ES" dirty="0" err="1"/>
              <a:t>technique</a:t>
            </a:r>
            <a:r>
              <a:rPr lang="es-ES" dirty="0"/>
              <a:t> </a:t>
            </a:r>
            <a:r>
              <a:rPr lang="es-ES" dirty="0" err="1"/>
              <a:t>to</a:t>
            </a:r>
            <a:r>
              <a:rPr lang="es-ES" dirty="0"/>
              <a:t> </a:t>
            </a:r>
            <a:r>
              <a:rPr lang="es-ES" dirty="0" err="1"/>
              <a:t>remove</a:t>
            </a:r>
            <a:r>
              <a:rPr lang="es-ES" dirty="0"/>
              <a:t> </a:t>
            </a:r>
            <a:r>
              <a:rPr lang="es-ES" dirty="0" err="1"/>
              <a:t>the</a:t>
            </a:r>
            <a:r>
              <a:rPr lang="es-ES" dirty="0"/>
              <a:t> “</a:t>
            </a:r>
            <a:r>
              <a:rPr lang="es-ES" dirty="0" err="1"/>
              <a:t>Carriage</a:t>
            </a:r>
            <a:r>
              <a:rPr lang="es-ES" dirty="0"/>
              <a:t> </a:t>
            </a:r>
            <a:r>
              <a:rPr lang="es-ES" dirty="0" err="1"/>
              <a:t>Return</a:t>
            </a:r>
            <a:r>
              <a:rPr lang="es-ES" dirty="0"/>
              <a:t>” (</a:t>
            </a:r>
            <a:r>
              <a:rPr lang="es-ES" dirty="0" err="1"/>
              <a:t>Intro</a:t>
            </a:r>
            <a:r>
              <a:rPr lang="es-ES" dirty="0"/>
              <a:t>) </a:t>
            </a:r>
            <a:r>
              <a:rPr lang="es-ES" dirty="0" err="1"/>
              <a:t>of</a:t>
            </a:r>
            <a:r>
              <a:rPr lang="es-ES" dirty="0"/>
              <a:t> a line.</a:t>
            </a:r>
          </a:p>
          <a:p>
            <a:pPr marL="285750" indent="-285750" algn="just">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396F0B32-521F-4D10-B12B-C85C8CA14F61}"/>
              </a:ext>
            </a:extLst>
          </p:cNvPr>
          <p:cNvPicPr>
            <a:picLocks noChangeAspect="1"/>
          </p:cNvPicPr>
          <p:nvPr/>
        </p:nvPicPr>
        <p:blipFill>
          <a:blip r:embed="rId5"/>
          <a:stretch>
            <a:fillRect/>
          </a:stretch>
        </p:blipFill>
        <p:spPr>
          <a:xfrm>
            <a:off x="6312024" y="4732012"/>
            <a:ext cx="3448050" cy="638175"/>
          </a:xfrm>
          <a:prstGeom prst="rect">
            <a:avLst/>
          </a:prstGeom>
        </p:spPr>
      </p:pic>
    </p:spTree>
    <p:extLst>
      <p:ext uri="{BB962C8B-B14F-4D97-AF65-F5344CB8AC3E}">
        <p14:creationId xmlns:p14="http://schemas.microsoft.com/office/powerpoint/2010/main" val="1600582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DICT and TUPLES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5691188" cy="1200329"/>
          </a:xfrm>
          <a:prstGeom prst="rect">
            <a:avLst/>
          </a:prstGeom>
          <a:noFill/>
        </p:spPr>
        <p:txBody>
          <a:bodyPr wrap="square" rtlCol="0">
            <a:spAutoFit/>
          </a:bodyPr>
          <a:lstStyle/>
          <a:p>
            <a:r>
              <a:rPr lang="es-ES" u="sng" dirty="0"/>
              <a:t>DICTIONARIES</a:t>
            </a:r>
          </a:p>
          <a:p>
            <a:endParaRPr lang="es-ES" u="sng" dirty="0"/>
          </a:p>
          <a:p>
            <a:r>
              <a:rPr lang="es-ES" u="sng" dirty="0" err="1"/>
              <a:t>Defintion</a:t>
            </a:r>
            <a:endParaRPr lang="es-ES" u="sng" dirty="0"/>
          </a:p>
          <a:p>
            <a:endParaRPr lang="es-ES" u="sng" dirty="0"/>
          </a:p>
        </p:txBody>
      </p:sp>
      <p:sp>
        <p:nvSpPr>
          <p:cNvPr id="8" name="Rectángulo 7">
            <a:extLst>
              <a:ext uri="{FF2B5EF4-FFF2-40B4-BE49-F238E27FC236}">
                <a16:creationId xmlns:a16="http://schemas.microsoft.com/office/drawing/2014/main" id="{7F1211D3-398C-4E8E-9886-E0B2E43F55CB}"/>
              </a:ext>
            </a:extLst>
          </p:cNvPr>
          <p:cNvSpPr/>
          <p:nvPr/>
        </p:nvSpPr>
        <p:spPr>
          <a:xfrm>
            <a:off x="409972" y="1988840"/>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Rectángulo 9">
            <a:extLst>
              <a:ext uri="{FF2B5EF4-FFF2-40B4-BE49-F238E27FC236}">
                <a16:creationId xmlns:a16="http://schemas.microsoft.com/office/drawing/2014/main" id="{2F917E40-7765-42AD-B27D-030B7A99024E}"/>
              </a:ext>
            </a:extLst>
          </p:cNvPr>
          <p:cNvSpPr/>
          <p:nvPr/>
        </p:nvSpPr>
        <p:spPr>
          <a:xfrm>
            <a:off x="6181266" y="1988840"/>
            <a:ext cx="5532911" cy="4023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4" name="CuadroTexto 13">
            <a:extLst>
              <a:ext uri="{FF2B5EF4-FFF2-40B4-BE49-F238E27FC236}">
                <a16:creationId xmlns:a16="http://schemas.microsoft.com/office/drawing/2014/main" id="{5609CA96-EF58-476D-919E-36443819F206}"/>
              </a:ext>
            </a:extLst>
          </p:cNvPr>
          <p:cNvSpPr txBox="1"/>
          <p:nvPr/>
        </p:nvSpPr>
        <p:spPr>
          <a:xfrm>
            <a:off x="6212616" y="1460882"/>
            <a:ext cx="5691188" cy="923330"/>
          </a:xfrm>
          <a:prstGeom prst="rect">
            <a:avLst/>
          </a:prstGeom>
          <a:noFill/>
        </p:spPr>
        <p:txBody>
          <a:bodyPr wrap="square" rtlCol="0">
            <a:spAutoFit/>
          </a:bodyPr>
          <a:lstStyle/>
          <a:p>
            <a:r>
              <a:rPr lang="es-ES" u="sng" dirty="0"/>
              <a:t>TUPLES</a:t>
            </a:r>
          </a:p>
          <a:p>
            <a:endParaRPr lang="es-ES" u="sng" dirty="0"/>
          </a:p>
          <a:p>
            <a:r>
              <a:rPr lang="es-ES" u="sng" dirty="0" err="1"/>
              <a:t>Definiton</a:t>
            </a:r>
            <a:endParaRPr lang="es-ES" u="sng" dirty="0"/>
          </a:p>
        </p:txBody>
      </p:sp>
      <p:pic>
        <p:nvPicPr>
          <p:cNvPr id="5" name="Imagen 4">
            <a:extLst>
              <a:ext uri="{FF2B5EF4-FFF2-40B4-BE49-F238E27FC236}">
                <a16:creationId xmlns:a16="http://schemas.microsoft.com/office/drawing/2014/main" id="{948D9FDA-5E05-408E-8743-82DB5BB6E775}"/>
              </a:ext>
            </a:extLst>
          </p:cNvPr>
          <p:cNvPicPr>
            <a:picLocks noChangeAspect="1"/>
          </p:cNvPicPr>
          <p:nvPr/>
        </p:nvPicPr>
        <p:blipFill>
          <a:blip r:embed="rId2"/>
          <a:stretch>
            <a:fillRect/>
          </a:stretch>
        </p:blipFill>
        <p:spPr>
          <a:xfrm>
            <a:off x="551384" y="2408072"/>
            <a:ext cx="4662648" cy="797654"/>
          </a:xfrm>
          <a:prstGeom prst="rect">
            <a:avLst/>
          </a:prstGeom>
        </p:spPr>
      </p:pic>
      <p:sp>
        <p:nvSpPr>
          <p:cNvPr id="17" name="CuadroTexto 16">
            <a:extLst>
              <a:ext uri="{FF2B5EF4-FFF2-40B4-BE49-F238E27FC236}">
                <a16:creationId xmlns:a16="http://schemas.microsoft.com/office/drawing/2014/main" id="{CC683435-D9DE-4C1B-899F-65C9A440970B}"/>
              </a:ext>
            </a:extLst>
          </p:cNvPr>
          <p:cNvSpPr txBox="1"/>
          <p:nvPr/>
        </p:nvSpPr>
        <p:spPr>
          <a:xfrm>
            <a:off x="409972" y="3138176"/>
            <a:ext cx="5691188" cy="646331"/>
          </a:xfrm>
          <a:prstGeom prst="rect">
            <a:avLst/>
          </a:prstGeom>
          <a:noFill/>
        </p:spPr>
        <p:txBody>
          <a:bodyPr wrap="square" rtlCol="0">
            <a:spAutoFit/>
          </a:bodyPr>
          <a:lstStyle/>
          <a:p>
            <a:r>
              <a:rPr lang="es-ES" u="sng" dirty="0" err="1"/>
              <a:t>Indexing</a:t>
            </a:r>
            <a:r>
              <a:rPr lang="es-ES" u="sng" dirty="0"/>
              <a:t>:</a:t>
            </a:r>
          </a:p>
          <a:p>
            <a:endParaRPr lang="es-ES" u="sng" dirty="0"/>
          </a:p>
        </p:txBody>
      </p:sp>
      <p:pic>
        <p:nvPicPr>
          <p:cNvPr id="18" name="Imagen 17">
            <a:extLst>
              <a:ext uri="{FF2B5EF4-FFF2-40B4-BE49-F238E27FC236}">
                <a16:creationId xmlns:a16="http://schemas.microsoft.com/office/drawing/2014/main" id="{BC6CB54C-0DD6-4BEC-9277-7ACCFB52BDB7}"/>
              </a:ext>
            </a:extLst>
          </p:cNvPr>
          <p:cNvPicPr>
            <a:picLocks noChangeAspect="1"/>
          </p:cNvPicPr>
          <p:nvPr/>
        </p:nvPicPr>
        <p:blipFill>
          <a:blip r:embed="rId3"/>
          <a:stretch>
            <a:fillRect/>
          </a:stretch>
        </p:blipFill>
        <p:spPr>
          <a:xfrm>
            <a:off x="493058" y="3541651"/>
            <a:ext cx="1917099" cy="568631"/>
          </a:xfrm>
          <a:prstGeom prst="rect">
            <a:avLst/>
          </a:prstGeom>
        </p:spPr>
      </p:pic>
      <p:sp>
        <p:nvSpPr>
          <p:cNvPr id="19" name="CuadroTexto 18">
            <a:extLst>
              <a:ext uri="{FF2B5EF4-FFF2-40B4-BE49-F238E27FC236}">
                <a16:creationId xmlns:a16="http://schemas.microsoft.com/office/drawing/2014/main" id="{1084D353-8147-4241-AB31-7497A1C34D5C}"/>
              </a:ext>
            </a:extLst>
          </p:cNvPr>
          <p:cNvSpPr txBox="1"/>
          <p:nvPr/>
        </p:nvSpPr>
        <p:spPr>
          <a:xfrm>
            <a:off x="393507" y="4911615"/>
            <a:ext cx="5691188" cy="646331"/>
          </a:xfrm>
          <a:prstGeom prst="rect">
            <a:avLst/>
          </a:prstGeom>
          <a:noFill/>
        </p:spPr>
        <p:txBody>
          <a:bodyPr wrap="square" rtlCol="0">
            <a:spAutoFit/>
          </a:bodyPr>
          <a:lstStyle/>
          <a:p>
            <a:r>
              <a:rPr lang="es-ES" u="sng" dirty="0" err="1"/>
              <a:t>Most</a:t>
            </a:r>
            <a:r>
              <a:rPr lang="es-ES" u="sng" dirty="0"/>
              <a:t> </a:t>
            </a:r>
            <a:r>
              <a:rPr lang="es-ES" u="sng" dirty="0" err="1"/>
              <a:t>used</a:t>
            </a:r>
            <a:r>
              <a:rPr lang="es-ES" u="sng" dirty="0"/>
              <a:t> </a:t>
            </a:r>
            <a:r>
              <a:rPr lang="es-ES" u="sng" dirty="0" err="1"/>
              <a:t>methods</a:t>
            </a:r>
            <a:r>
              <a:rPr lang="es-ES" u="sng" dirty="0"/>
              <a:t>:</a:t>
            </a:r>
          </a:p>
          <a:p>
            <a:endParaRPr lang="es-ES" u="sng" dirty="0"/>
          </a:p>
        </p:txBody>
      </p:sp>
      <p:sp>
        <p:nvSpPr>
          <p:cNvPr id="20" name="CuadroTexto 19">
            <a:extLst>
              <a:ext uri="{FF2B5EF4-FFF2-40B4-BE49-F238E27FC236}">
                <a16:creationId xmlns:a16="http://schemas.microsoft.com/office/drawing/2014/main" id="{7AF747C3-31AC-4D91-BB57-8F41DC76A36E}"/>
              </a:ext>
            </a:extLst>
          </p:cNvPr>
          <p:cNvSpPr txBox="1"/>
          <p:nvPr/>
        </p:nvSpPr>
        <p:spPr>
          <a:xfrm>
            <a:off x="392651" y="4046475"/>
            <a:ext cx="5691188" cy="923330"/>
          </a:xfrm>
          <a:prstGeom prst="rect">
            <a:avLst/>
          </a:prstGeom>
          <a:noFill/>
        </p:spPr>
        <p:txBody>
          <a:bodyPr wrap="square" rtlCol="0">
            <a:spAutoFit/>
          </a:bodyPr>
          <a:lstStyle/>
          <a:p>
            <a:r>
              <a:rPr lang="es-ES" u="sng" dirty="0" err="1"/>
              <a:t>Add</a:t>
            </a:r>
            <a:r>
              <a:rPr lang="es-ES" u="sng" dirty="0"/>
              <a:t>/</a:t>
            </a:r>
            <a:r>
              <a:rPr lang="es-ES" u="sng" dirty="0" err="1"/>
              <a:t>Modify</a:t>
            </a:r>
            <a:r>
              <a:rPr lang="es-ES" u="sng" dirty="0"/>
              <a:t>:</a:t>
            </a:r>
          </a:p>
          <a:p>
            <a:endParaRPr lang="es-ES" u="sng" dirty="0"/>
          </a:p>
          <a:p>
            <a:endParaRPr lang="es-ES" u="sng" dirty="0"/>
          </a:p>
        </p:txBody>
      </p:sp>
      <p:pic>
        <p:nvPicPr>
          <p:cNvPr id="22" name="Imagen 21">
            <a:extLst>
              <a:ext uri="{FF2B5EF4-FFF2-40B4-BE49-F238E27FC236}">
                <a16:creationId xmlns:a16="http://schemas.microsoft.com/office/drawing/2014/main" id="{224AB287-BDFD-4DA3-AD21-FA1F673FB2AB}"/>
              </a:ext>
            </a:extLst>
          </p:cNvPr>
          <p:cNvPicPr>
            <a:picLocks noChangeAspect="1"/>
          </p:cNvPicPr>
          <p:nvPr/>
        </p:nvPicPr>
        <p:blipFill>
          <a:blip r:embed="rId4"/>
          <a:stretch>
            <a:fillRect/>
          </a:stretch>
        </p:blipFill>
        <p:spPr>
          <a:xfrm>
            <a:off x="493058" y="4458340"/>
            <a:ext cx="4518632" cy="434909"/>
          </a:xfrm>
          <a:prstGeom prst="rect">
            <a:avLst/>
          </a:prstGeom>
        </p:spPr>
      </p:pic>
      <p:pic>
        <p:nvPicPr>
          <p:cNvPr id="24" name="Imagen 23">
            <a:extLst>
              <a:ext uri="{FF2B5EF4-FFF2-40B4-BE49-F238E27FC236}">
                <a16:creationId xmlns:a16="http://schemas.microsoft.com/office/drawing/2014/main" id="{4907A20B-3AC6-4C7E-B0E2-8B3CB801719A}"/>
              </a:ext>
            </a:extLst>
          </p:cNvPr>
          <p:cNvPicPr>
            <a:picLocks noChangeAspect="1"/>
          </p:cNvPicPr>
          <p:nvPr/>
        </p:nvPicPr>
        <p:blipFill>
          <a:blip r:embed="rId5"/>
          <a:stretch>
            <a:fillRect/>
          </a:stretch>
        </p:blipFill>
        <p:spPr>
          <a:xfrm>
            <a:off x="540825" y="5322945"/>
            <a:ext cx="4342477" cy="579499"/>
          </a:xfrm>
          <a:prstGeom prst="rect">
            <a:avLst/>
          </a:prstGeom>
        </p:spPr>
      </p:pic>
      <p:pic>
        <p:nvPicPr>
          <p:cNvPr id="28" name="Imagen 27">
            <a:extLst>
              <a:ext uri="{FF2B5EF4-FFF2-40B4-BE49-F238E27FC236}">
                <a16:creationId xmlns:a16="http://schemas.microsoft.com/office/drawing/2014/main" id="{20E93A35-8531-4708-BD08-B182F3BC8DA2}"/>
              </a:ext>
            </a:extLst>
          </p:cNvPr>
          <p:cNvPicPr>
            <a:picLocks noChangeAspect="1"/>
          </p:cNvPicPr>
          <p:nvPr/>
        </p:nvPicPr>
        <p:blipFill>
          <a:blip r:embed="rId6"/>
          <a:stretch>
            <a:fillRect/>
          </a:stretch>
        </p:blipFill>
        <p:spPr>
          <a:xfrm>
            <a:off x="6314871" y="2408072"/>
            <a:ext cx="2520280" cy="747606"/>
          </a:xfrm>
          <a:prstGeom prst="rect">
            <a:avLst/>
          </a:prstGeom>
        </p:spPr>
      </p:pic>
      <p:sp>
        <p:nvSpPr>
          <p:cNvPr id="30" name="CuadroTexto 29">
            <a:extLst>
              <a:ext uri="{FF2B5EF4-FFF2-40B4-BE49-F238E27FC236}">
                <a16:creationId xmlns:a16="http://schemas.microsoft.com/office/drawing/2014/main" id="{A36ACDC5-D950-480A-BD25-594364808735}"/>
              </a:ext>
            </a:extLst>
          </p:cNvPr>
          <p:cNvSpPr txBox="1"/>
          <p:nvPr/>
        </p:nvSpPr>
        <p:spPr>
          <a:xfrm>
            <a:off x="6242572" y="3164228"/>
            <a:ext cx="5691188" cy="646331"/>
          </a:xfrm>
          <a:prstGeom prst="rect">
            <a:avLst/>
          </a:prstGeom>
          <a:noFill/>
        </p:spPr>
        <p:txBody>
          <a:bodyPr wrap="square" rtlCol="0">
            <a:spAutoFit/>
          </a:bodyPr>
          <a:lstStyle/>
          <a:p>
            <a:r>
              <a:rPr lang="es-ES" u="sng" dirty="0" err="1"/>
              <a:t>Indexing</a:t>
            </a:r>
            <a:r>
              <a:rPr lang="es-ES" u="sng" dirty="0"/>
              <a:t>:</a:t>
            </a:r>
          </a:p>
          <a:p>
            <a:endParaRPr lang="es-ES" u="sng" dirty="0"/>
          </a:p>
        </p:txBody>
      </p:sp>
      <p:sp>
        <p:nvSpPr>
          <p:cNvPr id="31" name="CuadroTexto 30">
            <a:extLst>
              <a:ext uri="{FF2B5EF4-FFF2-40B4-BE49-F238E27FC236}">
                <a16:creationId xmlns:a16="http://schemas.microsoft.com/office/drawing/2014/main" id="{F0FC9580-706E-43F0-B46E-CE7D0FDBCFCF}"/>
              </a:ext>
            </a:extLst>
          </p:cNvPr>
          <p:cNvSpPr txBox="1"/>
          <p:nvPr/>
        </p:nvSpPr>
        <p:spPr>
          <a:xfrm>
            <a:off x="6226107" y="4937667"/>
            <a:ext cx="5691188" cy="738664"/>
          </a:xfrm>
          <a:prstGeom prst="rect">
            <a:avLst/>
          </a:prstGeom>
          <a:noFill/>
        </p:spPr>
        <p:txBody>
          <a:bodyPr wrap="square" rtlCol="0">
            <a:spAutoFit/>
          </a:bodyPr>
          <a:lstStyle/>
          <a:p>
            <a:r>
              <a:rPr lang="es-ES" u="sng" dirty="0" err="1"/>
              <a:t>Most</a:t>
            </a:r>
            <a:r>
              <a:rPr lang="es-ES" u="sng" dirty="0"/>
              <a:t> </a:t>
            </a:r>
            <a:r>
              <a:rPr lang="es-ES" u="sng" dirty="0" err="1"/>
              <a:t>used</a:t>
            </a:r>
            <a:r>
              <a:rPr lang="es-ES" u="sng" dirty="0"/>
              <a:t> </a:t>
            </a:r>
            <a:r>
              <a:rPr lang="es-ES" u="sng" dirty="0" err="1"/>
              <a:t>methods</a:t>
            </a:r>
            <a:r>
              <a:rPr lang="es-ES" u="sng" dirty="0"/>
              <a:t>:</a:t>
            </a:r>
          </a:p>
          <a:p>
            <a:endParaRPr lang="es-ES" sz="1200" dirty="0"/>
          </a:p>
          <a:p>
            <a:r>
              <a:rPr lang="es-ES" sz="1200" dirty="0"/>
              <a:t>N/A</a:t>
            </a:r>
          </a:p>
        </p:txBody>
      </p:sp>
      <p:sp>
        <p:nvSpPr>
          <p:cNvPr id="32" name="CuadroTexto 31">
            <a:extLst>
              <a:ext uri="{FF2B5EF4-FFF2-40B4-BE49-F238E27FC236}">
                <a16:creationId xmlns:a16="http://schemas.microsoft.com/office/drawing/2014/main" id="{A1ED93D9-402B-4E42-B75A-647CF6861A73}"/>
              </a:ext>
            </a:extLst>
          </p:cNvPr>
          <p:cNvSpPr txBox="1"/>
          <p:nvPr/>
        </p:nvSpPr>
        <p:spPr>
          <a:xfrm>
            <a:off x="6225251" y="4072527"/>
            <a:ext cx="5691188" cy="923330"/>
          </a:xfrm>
          <a:prstGeom prst="rect">
            <a:avLst/>
          </a:prstGeom>
          <a:noFill/>
        </p:spPr>
        <p:txBody>
          <a:bodyPr wrap="square" rtlCol="0">
            <a:spAutoFit/>
          </a:bodyPr>
          <a:lstStyle/>
          <a:p>
            <a:r>
              <a:rPr lang="es-ES" u="sng" dirty="0" err="1"/>
              <a:t>Add</a:t>
            </a:r>
            <a:r>
              <a:rPr lang="es-ES" u="sng" dirty="0"/>
              <a:t>/</a:t>
            </a:r>
            <a:r>
              <a:rPr lang="es-ES" u="sng" strike="sngStrike" dirty="0" err="1">
                <a:solidFill>
                  <a:srgbClr val="C00000"/>
                </a:solidFill>
              </a:rPr>
              <a:t>Modify</a:t>
            </a:r>
            <a:r>
              <a:rPr lang="es-ES" u="sng" dirty="0"/>
              <a:t>:</a:t>
            </a:r>
          </a:p>
          <a:p>
            <a:endParaRPr lang="es-ES" u="sng" dirty="0"/>
          </a:p>
          <a:p>
            <a:endParaRPr lang="es-ES" u="sng" dirty="0"/>
          </a:p>
        </p:txBody>
      </p:sp>
      <p:pic>
        <p:nvPicPr>
          <p:cNvPr id="34" name="Imagen 33">
            <a:extLst>
              <a:ext uri="{FF2B5EF4-FFF2-40B4-BE49-F238E27FC236}">
                <a16:creationId xmlns:a16="http://schemas.microsoft.com/office/drawing/2014/main" id="{25CFF61E-46B3-4EEB-AC70-AFE73AF95713}"/>
              </a:ext>
            </a:extLst>
          </p:cNvPr>
          <p:cNvPicPr>
            <a:picLocks noChangeAspect="1"/>
          </p:cNvPicPr>
          <p:nvPr/>
        </p:nvPicPr>
        <p:blipFill>
          <a:blip r:embed="rId7"/>
          <a:stretch>
            <a:fillRect/>
          </a:stretch>
        </p:blipFill>
        <p:spPr>
          <a:xfrm>
            <a:off x="6314871" y="3586946"/>
            <a:ext cx="1365305" cy="426165"/>
          </a:xfrm>
          <a:prstGeom prst="rect">
            <a:avLst/>
          </a:prstGeom>
        </p:spPr>
      </p:pic>
      <p:pic>
        <p:nvPicPr>
          <p:cNvPr id="36" name="Imagen 35">
            <a:extLst>
              <a:ext uri="{FF2B5EF4-FFF2-40B4-BE49-F238E27FC236}">
                <a16:creationId xmlns:a16="http://schemas.microsoft.com/office/drawing/2014/main" id="{CAC19A75-0857-4B5F-9130-7AE9E0971ABD}"/>
              </a:ext>
            </a:extLst>
          </p:cNvPr>
          <p:cNvPicPr>
            <a:picLocks noChangeAspect="1"/>
          </p:cNvPicPr>
          <p:nvPr/>
        </p:nvPicPr>
        <p:blipFill>
          <a:blip r:embed="rId8"/>
          <a:stretch>
            <a:fillRect/>
          </a:stretch>
        </p:blipFill>
        <p:spPr>
          <a:xfrm>
            <a:off x="6319877" y="4490221"/>
            <a:ext cx="2928484" cy="444431"/>
          </a:xfrm>
          <a:prstGeom prst="rect">
            <a:avLst/>
          </a:prstGeom>
        </p:spPr>
      </p:pic>
      <p:grpSp>
        <p:nvGrpSpPr>
          <p:cNvPr id="40" name="Grupo 39">
            <a:extLst>
              <a:ext uri="{FF2B5EF4-FFF2-40B4-BE49-F238E27FC236}">
                <a16:creationId xmlns:a16="http://schemas.microsoft.com/office/drawing/2014/main" id="{1ED4BC26-A514-4C4F-A396-D0C60BB3BEB1}"/>
              </a:ext>
            </a:extLst>
          </p:cNvPr>
          <p:cNvGrpSpPr/>
          <p:nvPr/>
        </p:nvGrpSpPr>
        <p:grpSpPr>
          <a:xfrm>
            <a:off x="8688288" y="4109498"/>
            <a:ext cx="2412002" cy="313821"/>
            <a:chOff x="7781174" y="4072527"/>
            <a:chExt cx="2412002" cy="313821"/>
          </a:xfrm>
        </p:grpSpPr>
        <p:pic>
          <p:nvPicPr>
            <p:cNvPr id="38" name="Imagen 37">
              <a:extLst>
                <a:ext uri="{FF2B5EF4-FFF2-40B4-BE49-F238E27FC236}">
                  <a16:creationId xmlns:a16="http://schemas.microsoft.com/office/drawing/2014/main" id="{7F94CF75-1FC2-4DA2-9E41-929488C17CA4}"/>
                </a:ext>
              </a:extLst>
            </p:cNvPr>
            <p:cNvPicPr>
              <a:picLocks noChangeAspect="1"/>
            </p:cNvPicPr>
            <p:nvPr/>
          </p:nvPicPr>
          <p:blipFill>
            <a:blip r:embed="rId9"/>
            <a:stretch>
              <a:fillRect/>
            </a:stretch>
          </p:blipFill>
          <p:spPr>
            <a:xfrm flipH="1">
              <a:off x="7781174" y="4078570"/>
              <a:ext cx="307778" cy="307778"/>
            </a:xfrm>
            <a:prstGeom prst="rect">
              <a:avLst/>
            </a:prstGeom>
            <a:ln>
              <a:solidFill>
                <a:srgbClr val="C00000"/>
              </a:solidFill>
            </a:ln>
          </p:spPr>
        </p:pic>
        <p:sp>
          <p:nvSpPr>
            <p:cNvPr id="39" name="CuadroTexto 38">
              <a:extLst>
                <a:ext uri="{FF2B5EF4-FFF2-40B4-BE49-F238E27FC236}">
                  <a16:creationId xmlns:a16="http://schemas.microsoft.com/office/drawing/2014/main" id="{E0D08B7D-6851-4355-9ED9-105C25085962}"/>
                </a:ext>
              </a:extLst>
            </p:cNvPr>
            <p:cNvSpPr txBox="1"/>
            <p:nvPr/>
          </p:nvSpPr>
          <p:spPr>
            <a:xfrm>
              <a:off x="8088952" y="4072527"/>
              <a:ext cx="2104224" cy="307777"/>
            </a:xfrm>
            <a:prstGeom prst="rect">
              <a:avLst/>
            </a:prstGeom>
            <a:noFill/>
            <a:ln>
              <a:solidFill>
                <a:srgbClr val="C00000"/>
              </a:solidFill>
            </a:ln>
          </p:spPr>
          <p:txBody>
            <a:bodyPr wrap="square" rtlCol="0">
              <a:spAutoFit/>
            </a:bodyPr>
            <a:lstStyle/>
            <a:p>
              <a:pPr algn="ctr"/>
              <a:r>
                <a:rPr lang="es-ES" sz="1400" dirty="0" err="1"/>
                <a:t>Tuples</a:t>
              </a:r>
              <a:r>
                <a:rPr lang="es-ES" sz="1400" dirty="0"/>
                <a:t> are </a:t>
              </a:r>
              <a:r>
                <a:rPr lang="es-ES" sz="1400" dirty="0" err="1"/>
                <a:t>not</a:t>
              </a:r>
              <a:r>
                <a:rPr lang="es-ES" sz="1400" dirty="0"/>
                <a:t> mutable</a:t>
              </a:r>
            </a:p>
          </p:txBody>
        </p:sp>
      </p:grpSp>
    </p:spTree>
    <p:extLst>
      <p:ext uri="{BB962C8B-B14F-4D97-AF65-F5344CB8AC3E}">
        <p14:creationId xmlns:p14="http://schemas.microsoft.com/office/powerpoint/2010/main" val="1834344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79205"/>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CONDITIONALS AND LOOPS </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2923877"/>
          </a:xfrm>
          <a:prstGeom prst="rect">
            <a:avLst/>
          </a:prstGeom>
          <a:noFill/>
        </p:spPr>
        <p:txBody>
          <a:bodyPr wrap="square" rtlCol="0">
            <a:spAutoFit/>
          </a:bodyPr>
          <a:lstStyle/>
          <a:p>
            <a:r>
              <a:rPr lang="en-GB" sz="1600" dirty="0">
                <a:solidFill>
                  <a:schemeClr val="bg1"/>
                </a:solidFill>
              </a:rPr>
              <a:t>3. Conditionals  </a:t>
            </a:r>
          </a:p>
          <a:p>
            <a:pPr marL="742950" lvl="1" indent="-285750">
              <a:buFont typeface="Arial" panose="020B0604020202020204" pitchFamily="34" charset="0"/>
              <a:buChar char="•"/>
            </a:pPr>
            <a:r>
              <a:rPr lang="en-GB" sz="1600" dirty="0">
                <a:solidFill>
                  <a:schemeClr val="bg1"/>
                </a:solidFill>
              </a:rPr>
              <a:t>3.1 Built-in variables: Booleans (True/False)</a:t>
            </a:r>
          </a:p>
          <a:p>
            <a:pPr marL="742950" lvl="1" indent="-285750">
              <a:buFont typeface="Arial" panose="020B0604020202020204" pitchFamily="34" charset="0"/>
              <a:buChar char="•"/>
            </a:pPr>
            <a:r>
              <a:rPr lang="en-GB" sz="1600" dirty="0">
                <a:solidFill>
                  <a:schemeClr val="bg1"/>
                </a:solidFill>
              </a:rPr>
              <a:t>3.2 If/</a:t>
            </a:r>
            <a:r>
              <a:rPr lang="en-GB" sz="1600" dirty="0" err="1">
                <a:solidFill>
                  <a:schemeClr val="bg1"/>
                </a:solidFill>
              </a:rPr>
              <a:t>Elif</a:t>
            </a:r>
            <a:r>
              <a:rPr lang="en-GB" sz="1600" dirty="0">
                <a:solidFill>
                  <a:schemeClr val="bg1"/>
                </a:solidFill>
              </a:rPr>
              <a:t>/Else</a:t>
            </a:r>
          </a:p>
          <a:p>
            <a:r>
              <a:rPr lang="en-GB" sz="1600" dirty="0">
                <a:solidFill>
                  <a:schemeClr val="bg1"/>
                </a:solidFill>
              </a:rPr>
              <a:t>4. Loops</a:t>
            </a:r>
          </a:p>
          <a:p>
            <a:pPr marL="742950" lvl="1" indent="-285750">
              <a:buFont typeface="Arial" panose="020B0604020202020204" pitchFamily="34" charset="0"/>
              <a:buChar char="•"/>
            </a:pPr>
            <a:r>
              <a:rPr lang="en-GB" sz="1600" dirty="0">
                <a:solidFill>
                  <a:schemeClr val="bg1"/>
                </a:solidFill>
              </a:rPr>
              <a:t>4.1 For</a:t>
            </a:r>
          </a:p>
          <a:p>
            <a:pPr marL="742950" lvl="1" indent="-285750">
              <a:buFont typeface="Arial" panose="020B0604020202020204" pitchFamily="34" charset="0"/>
              <a:buChar char="•"/>
            </a:pPr>
            <a:r>
              <a:rPr lang="en-GB" sz="1600" dirty="0">
                <a:solidFill>
                  <a:schemeClr val="bg1"/>
                </a:solidFill>
              </a:rPr>
              <a:t>4.2 While</a:t>
            </a:r>
          </a:p>
          <a:p>
            <a:pPr marL="742950" lvl="1" indent="-285750">
              <a:buFont typeface="Arial" panose="020B0604020202020204" pitchFamily="34" charset="0"/>
              <a:buChar char="•"/>
            </a:pPr>
            <a:r>
              <a:rPr lang="en-GB" sz="1600" dirty="0">
                <a:solidFill>
                  <a:schemeClr val="bg1"/>
                </a:solidFill>
              </a:rPr>
              <a:t>4.3 Continue/break/next</a:t>
            </a: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4022948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BUITL-IN BOOLEAN VARIABLE</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25" name="CuadroTexto 24">
            <a:extLst>
              <a:ext uri="{FF2B5EF4-FFF2-40B4-BE49-F238E27FC236}">
                <a16:creationId xmlns:a16="http://schemas.microsoft.com/office/drawing/2014/main" id="{7F4BC471-EEFF-423A-A92F-BF42C9318009}"/>
              </a:ext>
            </a:extLst>
          </p:cNvPr>
          <p:cNvSpPr txBox="1"/>
          <p:nvPr/>
        </p:nvSpPr>
        <p:spPr>
          <a:xfrm>
            <a:off x="335360" y="1427814"/>
            <a:ext cx="9001000" cy="1754326"/>
          </a:xfrm>
          <a:prstGeom prst="rect">
            <a:avLst/>
          </a:prstGeom>
          <a:noFill/>
        </p:spPr>
        <p:txBody>
          <a:bodyPr wrap="square" rtlCol="0">
            <a:spAutoFit/>
          </a:bodyPr>
          <a:lstStyle/>
          <a:p>
            <a:pPr marL="285750" indent="-285750">
              <a:buFont typeface="Arial" panose="020B0604020202020204" pitchFamily="34" charset="0"/>
              <a:buChar char="•"/>
            </a:pPr>
            <a:r>
              <a:rPr lang="es-ES" dirty="0"/>
              <a:t>Python uses </a:t>
            </a:r>
            <a:r>
              <a:rPr lang="es-ES" dirty="0" err="1"/>
              <a:t>two</a:t>
            </a:r>
            <a:r>
              <a:rPr lang="es-ES" dirty="0"/>
              <a:t> </a:t>
            </a:r>
            <a:r>
              <a:rPr lang="es-ES" dirty="0" err="1"/>
              <a:t>boolean</a:t>
            </a:r>
            <a:r>
              <a:rPr lang="es-ES" dirty="0"/>
              <a:t> variables: </a:t>
            </a:r>
            <a:r>
              <a:rPr lang="es-ES" dirty="0">
                <a:solidFill>
                  <a:srgbClr val="12ABDB"/>
                </a:solidFill>
              </a:rPr>
              <a:t>True</a:t>
            </a:r>
            <a:r>
              <a:rPr lang="es-ES" dirty="0"/>
              <a:t> and </a:t>
            </a:r>
            <a:r>
              <a:rPr lang="es-ES" dirty="0">
                <a:solidFill>
                  <a:srgbClr val="12ABDB"/>
                </a:solidFill>
              </a:rPr>
              <a:t>False</a:t>
            </a:r>
            <a:r>
              <a:rPr lang="es-ES" dirty="0"/>
              <a:t>. </a:t>
            </a:r>
          </a:p>
          <a:p>
            <a:pPr marL="285750" indent="-285750">
              <a:buFont typeface="Arial" panose="020B0604020202020204" pitchFamily="34" charset="0"/>
              <a:buChar char="•"/>
            </a:pPr>
            <a:r>
              <a:rPr lang="es-ES" dirty="0"/>
              <a:t>In </a:t>
            </a:r>
            <a:r>
              <a:rPr lang="es-ES" dirty="0" err="1"/>
              <a:t>binary</a:t>
            </a:r>
            <a:r>
              <a:rPr lang="es-ES" dirty="0"/>
              <a:t>, </a:t>
            </a:r>
            <a:r>
              <a:rPr lang="es-ES" dirty="0">
                <a:solidFill>
                  <a:srgbClr val="12ABDB"/>
                </a:solidFill>
              </a:rPr>
              <a:t>True</a:t>
            </a:r>
            <a:r>
              <a:rPr lang="es-ES" dirty="0"/>
              <a:t> </a:t>
            </a:r>
            <a:r>
              <a:rPr lang="es-ES" dirty="0" err="1"/>
              <a:t>represents</a:t>
            </a:r>
            <a:r>
              <a:rPr lang="es-ES" dirty="0"/>
              <a:t> </a:t>
            </a:r>
            <a:r>
              <a:rPr lang="es-ES" dirty="0" err="1"/>
              <a:t>the</a:t>
            </a:r>
            <a:r>
              <a:rPr lang="es-ES" dirty="0"/>
              <a:t> </a:t>
            </a:r>
            <a:r>
              <a:rPr lang="es-ES" dirty="0">
                <a:solidFill>
                  <a:srgbClr val="12ABDB"/>
                </a:solidFill>
              </a:rPr>
              <a:t>1</a:t>
            </a:r>
            <a:r>
              <a:rPr lang="es-ES" dirty="0"/>
              <a:t> </a:t>
            </a:r>
            <a:r>
              <a:rPr lang="es-ES" dirty="0" err="1"/>
              <a:t>whereas</a:t>
            </a:r>
            <a:r>
              <a:rPr lang="es-ES" dirty="0"/>
              <a:t> </a:t>
            </a:r>
            <a:r>
              <a:rPr lang="es-ES" dirty="0" err="1"/>
              <a:t>the</a:t>
            </a:r>
            <a:r>
              <a:rPr lang="es-ES" dirty="0"/>
              <a:t> </a:t>
            </a:r>
            <a:r>
              <a:rPr lang="es-ES" dirty="0">
                <a:solidFill>
                  <a:schemeClr val="accent2"/>
                </a:solidFill>
              </a:rPr>
              <a:t>False</a:t>
            </a:r>
            <a:r>
              <a:rPr lang="es-ES" dirty="0"/>
              <a:t> </a:t>
            </a:r>
            <a:r>
              <a:rPr lang="es-ES" dirty="0" err="1"/>
              <a:t>represents</a:t>
            </a:r>
            <a:r>
              <a:rPr lang="es-ES" dirty="0"/>
              <a:t> </a:t>
            </a:r>
            <a:r>
              <a:rPr lang="es-ES" dirty="0">
                <a:solidFill>
                  <a:schemeClr val="accent2"/>
                </a:solidFill>
              </a:rPr>
              <a:t>0</a:t>
            </a:r>
            <a:r>
              <a:rPr lang="es-ES" dirty="0"/>
              <a:t>.</a:t>
            </a:r>
          </a:p>
          <a:p>
            <a:pPr marL="285750" indent="-285750">
              <a:buFont typeface="Arial" panose="020B0604020202020204" pitchFamily="34" charset="0"/>
              <a:buChar char="•"/>
            </a:pPr>
            <a:r>
              <a:rPr lang="es-ES" dirty="0"/>
              <a:t>Python </a:t>
            </a:r>
            <a:r>
              <a:rPr lang="es-ES" dirty="0" err="1"/>
              <a:t>includes</a:t>
            </a:r>
            <a:r>
              <a:rPr lang="es-ES" dirty="0"/>
              <a:t> </a:t>
            </a:r>
            <a:r>
              <a:rPr lang="es-ES" dirty="0" err="1"/>
              <a:t>all</a:t>
            </a:r>
            <a:r>
              <a:rPr lang="es-ES" dirty="0"/>
              <a:t> </a:t>
            </a:r>
            <a:r>
              <a:rPr lang="es-ES" dirty="0" err="1"/>
              <a:t>the</a:t>
            </a:r>
            <a:r>
              <a:rPr lang="es-ES" dirty="0"/>
              <a:t> </a:t>
            </a:r>
            <a:r>
              <a:rPr lang="es-ES" dirty="0" err="1"/>
              <a:t>Boolean</a:t>
            </a:r>
            <a:r>
              <a:rPr lang="es-ES" dirty="0"/>
              <a:t> </a:t>
            </a:r>
            <a:r>
              <a:rPr lang="es-ES" dirty="0" err="1"/>
              <a:t>aritemthic</a:t>
            </a:r>
            <a:r>
              <a:rPr lang="es-ES" dirty="0"/>
              <a:t> and </a:t>
            </a:r>
            <a:r>
              <a:rPr lang="es-ES" dirty="0" err="1"/>
              <a:t>logical</a:t>
            </a:r>
            <a:r>
              <a:rPr lang="es-ES" dirty="0"/>
              <a:t> </a:t>
            </a:r>
            <a:r>
              <a:rPr lang="es-ES" dirty="0" err="1"/>
              <a:t>operations</a:t>
            </a:r>
            <a:endParaRPr lang="es-ES" dirty="0"/>
          </a:p>
          <a:p>
            <a:endParaRPr lang="es-ES" u="sng" dirty="0"/>
          </a:p>
          <a:p>
            <a:endParaRPr lang="es-ES" u="sng" dirty="0"/>
          </a:p>
          <a:p>
            <a:endParaRPr lang="es-ES" u="sng" dirty="0"/>
          </a:p>
        </p:txBody>
      </p:sp>
      <p:sp>
        <p:nvSpPr>
          <p:cNvPr id="7" name="Rectángulo 6">
            <a:extLst>
              <a:ext uri="{FF2B5EF4-FFF2-40B4-BE49-F238E27FC236}">
                <a16:creationId xmlns:a16="http://schemas.microsoft.com/office/drawing/2014/main" id="{A6B5B3EE-763D-4779-A7EF-DC655711F574}"/>
              </a:ext>
            </a:extLst>
          </p:cNvPr>
          <p:cNvSpPr/>
          <p:nvPr/>
        </p:nvSpPr>
        <p:spPr>
          <a:xfrm>
            <a:off x="419313" y="2827722"/>
            <a:ext cx="5459386" cy="31683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nvGrpSpPr>
          <p:cNvPr id="17" name="Grupo 16">
            <a:extLst>
              <a:ext uri="{FF2B5EF4-FFF2-40B4-BE49-F238E27FC236}">
                <a16:creationId xmlns:a16="http://schemas.microsoft.com/office/drawing/2014/main" id="{B2410089-94EF-496A-ACF2-31CC5CD4A087}"/>
              </a:ext>
            </a:extLst>
          </p:cNvPr>
          <p:cNvGrpSpPr/>
          <p:nvPr/>
        </p:nvGrpSpPr>
        <p:grpSpPr>
          <a:xfrm>
            <a:off x="6165452" y="2428147"/>
            <a:ext cx="5691188" cy="3567927"/>
            <a:chOff x="292882" y="2453361"/>
            <a:chExt cx="5691188" cy="3567927"/>
          </a:xfrm>
        </p:grpSpPr>
        <p:sp>
          <p:nvSpPr>
            <p:cNvPr id="6" name="Rectángulo 5">
              <a:extLst>
                <a:ext uri="{FF2B5EF4-FFF2-40B4-BE49-F238E27FC236}">
                  <a16:creationId xmlns:a16="http://schemas.microsoft.com/office/drawing/2014/main" id="{FCC3F631-AD4D-4698-AE21-D860FF129103}"/>
                </a:ext>
              </a:extLst>
            </p:cNvPr>
            <p:cNvSpPr/>
            <p:nvPr/>
          </p:nvSpPr>
          <p:spPr>
            <a:xfrm>
              <a:off x="401877" y="2852936"/>
              <a:ext cx="5459386" cy="31683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8" name="CuadroTexto 7">
              <a:extLst>
                <a:ext uri="{FF2B5EF4-FFF2-40B4-BE49-F238E27FC236}">
                  <a16:creationId xmlns:a16="http://schemas.microsoft.com/office/drawing/2014/main" id="{73A19917-3AF8-4708-9A1C-63E4AC4DFDB7}"/>
                </a:ext>
              </a:extLst>
            </p:cNvPr>
            <p:cNvSpPr txBox="1"/>
            <p:nvPr/>
          </p:nvSpPr>
          <p:spPr>
            <a:xfrm>
              <a:off x="292882" y="2453361"/>
              <a:ext cx="5691188" cy="369332"/>
            </a:xfrm>
            <a:prstGeom prst="rect">
              <a:avLst/>
            </a:prstGeom>
            <a:noFill/>
          </p:spPr>
          <p:txBody>
            <a:bodyPr wrap="square" rtlCol="0">
              <a:spAutoFit/>
            </a:bodyPr>
            <a:lstStyle/>
            <a:p>
              <a:pPr algn="ctr"/>
              <a:r>
                <a:rPr lang="es-ES" u="sng" dirty="0"/>
                <a:t>LOGICAL OPERATORS</a:t>
              </a:r>
            </a:p>
          </p:txBody>
        </p:sp>
        <p:sp>
          <p:nvSpPr>
            <p:cNvPr id="9" name="CuadroTexto 8">
              <a:extLst>
                <a:ext uri="{FF2B5EF4-FFF2-40B4-BE49-F238E27FC236}">
                  <a16:creationId xmlns:a16="http://schemas.microsoft.com/office/drawing/2014/main" id="{16868F02-14E9-4A39-99DF-0856BE9E117F}"/>
                </a:ext>
              </a:extLst>
            </p:cNvPr>
            <p:cNvSpPr txBox="1"/>
            <p:nvPr/>
          </p:nvSpPr>
          <p:spPr>
            <a:xfrm>
              <a:off x="519777" y="2895940"/>
              <a:ext cx="5237397" cy="584775"/>
            </a:xfrm>
            <a:prstGeom prst="rect">
              <a:avLst/>
            </a:prstGeom>
            <a:noFill/>
          </p:spPr>
          <p:txBody>
            <a:bodyPr wrap="square">
              <a:spAutoFit/>
            </a:bodyPr>
            <a:lstStyle/>
            <a:p>
              <a:r>
                <a:rPr lang="es-ES" u="sng" dirty="0"/>
                <a:t>AND</a:t>
              </a:r>
            </a:p>
            <a:p>
              <a:r>
                <a:rPr lang="es-ES" sz="1400" dirty="0" err="1"/>
                <a:t>Returns</a:t>
              </a:r>
              <a:r>
                <a:rPr lang="es-ES" sz="1400" dirty="0"/>
                <a:t> True (</a:t>
              </a:r>
              <a:r>
                <a:rPr lang="es-ES" sz="1400" dirty="0" err="1"/>
                <a:t>or</a:t>
              </a:r>
              <a:r>
                <a:rPr lang="es-ES" sz="1400" dirty="0"/>
                <a:t> 1) </a:t>
              </a:r>
              <a:r>
                <a:rPr lang="es-ES" sz="1400" dirty="0" err="1"/>
                <a:t>if</a:t>
              </a:r>
              <a:r>
                <a:rPr lang="es-ES" sz="1400" dirty="0"/>
                <a:t> </a:t>
              </a:r>
              <a:r>
                <a:rPr lang="es-ES" sz="1400" dirty="0" err="1"/>
                <a:t>all</a:t>
              </a:r>
              <a:r>
                <a:rPr lang="es-ES" sz="1400" dirty="0"/>
                <a:t> </a:t>
              </a:r>
              <a:r>
                <a:rPr lang="es-ES" sz="1400" dirty="0" err="1"/>
                <a:t>the</a:t>
              </a:r>
              <a:r>
                <a:rPr lang="es-ES" sz="1400" dirty="0"/>
                <a:t> </a:t>
              </a:r>
              <a:r>
                <a:rPr lang="es-ES" sz="1400" dirty="0" err="1"/>
                <a:t>conditions</a:t>
              </a:r>
              <a:r>
                <a:rPr lang="es-ES" sz="1400" dirty="0"/>
                <a:t> are </a:t>
              </a:r>
              <a:r>
                <a:rPr lang="es-ES" sz="1400" dirty="0" err="1"/>
                <a:t>met</a:t>
              </a:r>
              <a:endParaRPr lang="es-ES" u="sng" dirty="0">
                <a:effectLst>
                  <a:outerShdw blurRad="38100" dist="38100" dir="2700000" algn="tl">
                    <a:srgbClr val="000000">
                      <a:alpha val="43137"/>
                    </a:srgbClr>
                  </a:outerShdw>
                </a:effectLst>
              </a:endParaRPr>
            </a:p>
          </p:txBody>
        </p:sp>
        <p:sp>
          <p:nvSpPr>
            <p:cNvPr id="10" name="CuadroTexto 9">
              <a:extLst>
                <a:ext uri="{FF2B5EF4-FFF2-40B4-BE49-F238E27FC236}">
                  <a16:creationId xmlns:a16="http://schemas.microsoft.com/office/drawing/2014/main" id="{E1411737-DB9F-4857-A9FE-2FA3B3021CF1}"/>
                </a:ext>
              </a:extLst>
            </p:cNvPr>
            <p:cNvSpPr txBox="1"/>
            <p:nvPr/>
          </p:nvSpPr>
          <p:spPr>
            <a:xfrm>
              <a:off x="519777" y="3498710"/>
              <a:ext cx="5237397" cy="584775"/>
            </a:xfrm>
            <a:prstGeom prst="rect">
              <a:avLst/>
            </a:prstGeom>
            <a:noFill/>
          </p:spPr>
          <p:txBody>
            <a:bodyPr wrap="square">
              <a:spAutoFit/>
            </a:bodyPr>
            <a:lstStyle/>
            <a:p>
              <a:r>
                <a:rPr lang="es-ES" u="sng" dirty="0"/>
                <a:t>OR</a:t>
              </a:r>
            </a:p>
            <a:p>
              <a:r>
                <a:rPr lang="es-ES" sz="1400" dirty="0" err="1"/>
                <a:t>Returns</a:t>
              </a:r>
              <a:r>
                <a:rPr lang="es-ES" sz="1400" dirty="0"/>
                <a:t> True (</a:t>
              </a:r>
              <a:r>
                <a:rPr lang="es-ES" sz="1400" dirty="0" err="1"/>
                <a:t>or</a:t>
              </a:r>
              <a:r>
                <a:rPr lang="es-ES" sz="1400" dirty="0"/>
                <a:t> 1) </a:t>
              </a:r>
              <a:r>
                <a:rPr lang="es-ES" sz="1400" dirty="0" err="1"/>
                <a:t>if</a:t>
              </a:r>
              <a:r>
                <a:rPr lang="es-ES" sz="1400" dirty="0"/>
                <a:t> at </a:t>
              </a:r>
              <a:r>
                <a:rPr lang="es-ES" sz="1400" dirty="0" err="1"/>
                <a:t>least</a:t>
              </a:r>
              <a:r>
                <a:rPr lang="es-ES" sz="1400" dirty="0"/>
                <a:t> </a:t>
              </a:r>
              <a:r>
                <a:rPr lang="es-ES" sz="1400" dirty="0" err="1"/>
                <a:t>one</a:t>
              </a:r>
              <a:r>
                <a:rPr lang="es-ES" sz="1400" dirty="0"/>
                <a:t> </a:t>
              </a:r>
              <a:r>
                <a:rPr lang="es-ES" sz="1400" dirty="0" err="1"/>
                <a:t>condition</a:t>
              </a:r>
              <a:r>
                <a:rPr lang="es-ES" sz="1400" dirty="0"/>
                <a:t> </a:t>
              </a:r>
              <a:r>
                <a:rPr lang="es-ES" sz="1400" dirty="0" err="1"/>
                <a:t>is</a:t>
              </a:r>
              <a:r>
                <a:rPr lang="es-ES" sz="1400" dirty="0"/>
                <a:t> </a:t>
              </a:r>
              <a:r>
                <a:rPr lang="es-ES" sz="1400" dirty="0" err="1"/>
                <a:t>met</a:t>
              </a:r>
              <a:endParaRPr lang="es-ES" u="sng" dirty="0">
                <a:effectLst>
                  <a:outerShdw blurRad="38100" dist="38100" dir="2700000" algn="tl">
                    <a:srgbClr val="000000">
                      <a:alpha val="43137"/>
                    </a:srgbClr>
                  </a:outerShdw>
                </a:effectLst>
              </a:endParaRPr>
            </a:p>
          </p:txBody>
        </p:sp>
        <p:sp>
          <p:nvSpPr>
            <p:cNvPr id="11" name="CuadroTexto 10">
              <a:extLst>
                <a:ext uri="{FF2B5EF4-FFF2-40B4-BE49-F238E27FC236}">
                  <a16:creationId xmlns:a16="http://schemas.microsoft.com/office/drawing/2014/main" id="{A05D52C0-6582-4B49-9B30-6409C4FE24C5}"/>
                </a:ext>
              </a:extLst>
            </p:cNvPr>
            <p:cNvSpPr txBox="1"/>
            <p:nvPr/>
          </p:nvSpPr>
          <p:spPr>
            <a:xfrm>
              <a:off x="519777" y="4083485"/>
              <a:ext cx="5237397" cy="584775"/>
            </a:xfrm>
            <a:prstGeom prst="rect">
              <a:avLst/>
            </a:prstGeom>
            <a:noFill/>
          </p:spPr>
          <p:txBody>
            <a:bodyPr wrap="square">
              <a:spAutoFit/>
            </a:bodyPr>
            <a:lstStyle/>
            <a:p>
              <a:r>
                <a:rPr lang="es-ES" u="sng" dirty="0"/>
                <a:t>NOT</a:t>
              </a:r>
            </a:p>
            <a:p>
              <a:r>
                <a:rPr lang="es-ES" sz="1400" dirty="0" err="1"/>
                <a:t>Returns</a:t>
              </a:r>
              <a:r>
                <a:rPr lang="es-ES" sz="1400" dirty="0"/>
                <a:t> </a:t>
              </a:r>
              <a:r>
                <a:rPr lang="es-ES" sz="1400" dirty="0" err="1"/>
                <a:t>the</a:t>
              </a:r>
              <a:r>
                <a:rPr lang="es-ES" sz="1400" dirty="0"/>
                <a:t> True (</a:t>
              </a:r>
              <a:r>
                <a:rPr lang="es-ES" sz="1400" dirty="0" err="1"/>
                <a:t>or</a:t>
              </a:r>
              <a:r>
                <a:rPr lang="es-ES" sz="1400" dirty="0"/>
                <a:t> 1) </a:t>
              </a:r>
              <a:r>
                <a:rPr lang="es-ES" sz="1400" dirty="0" err="1"/>
                <a:t>if</a:t>
              </a:r>
              <a:r>
                <a:rPr lang="es-ES" sz="1400" dirty="0"/>
                <a:t> </a:t>
              </a:r>
              <a:r>
                <a:rPr lang="es-ES" sz="1400" dirty="0" err="1"/>
                <a:t>the</a:t>
              </a:r>
              <a:r>
                <a:rPr lang="es-ES" sz="1400" dirty="0"/>
                <a:t> </a:t>
              </a:r>
              <a:r>
                <a:rPr lang="es-ES" sz="1400" dirty="0" err="1"/>
                <a:t>condition</a:t>
              </a:r>
              <a:r>
                <a:rPr lang="es-ES" sz="1400" dirty="0"/>
                <a:t> </a:t>
              </a:r>
              <a:r>
                <a:rPr lang="es-ES" sz="1400" dirty="0" err="1"/>
                <a:t>is</a:t>
              </a:r>
              <a:r>
                <a:rPr lang="es-ES" sz="1400" dirty="0"/>
                <a:t> False and viceversa</a:t>
              </a:r>
              <a:endParaRPr lang="es-ES" u="sng" dirty="0">
                <a:effectLst>
                  <a:outerShdw blurRad="38100" dist="38100" dir="2700000" algn="tl">
                    <a:srgbClr val="000000">
                      <a:alpha val="43137"/>
                    </a:srgbClr>
                  </a:outerShdw>
                </a:effectLst>
              </a:endParaRPr>
            </a:p>
          </p:txBody>
        </p:sp>
        <p:pic>
          <p:nvPicPr>
            <p:cNvPr id="12" name="Imagen 11">
              <a:extLst>
                <a:ext uri="{FF2B5EF4-FFF2-40B4-BE49-F238E27FC236}">
                  <a16:creationId xmlns:a16="http://schemas.microsoft.com/office/drawing/2014/main" id="{806B6306-AC8E-483B-ABB2-D60753E76983}"/>
                </a:ext>
              </a:extLst>
            </p:cNvPr>
            <p:cNvPicPr>
              <a:picLocks noChangeAspect="1"/>
            </p:cNvPicPr>
            <p:nvPr/>
          </p:nvPicPr>
          <p:blipFill>
            <a:blip r:embed="rId3"/>
            <a:stretch>
              <a:fillRect/>
            </a:stretch>
          </p:blipFill>
          <p:spPr>
            <a:xfrm>
              <a:off x="575210" y="4801311"/>
              <a:ext cx="1809750" cy="1085850"/>
            </a:xfrm>
            <a:prstGeom prst="rect">
              <a:avLst/>
            </a:prstGeom>
          </p:spPr>
        </p:pic>
        <p:pic>
          <p:nvPicPr>
            <p:cNvPr id="14" name="Imagen 13">
              <a:extLst>
                <a:ext uri="{FF2B5EF4-FFF2-40B4-BE49-F238E27FC236}">
                  <a16:creationId xmlns:a16="http://schemas.microsoft.com/office/drawing/2014/main" id="{D32F0E91-6BCA-444E-B0D1-653847336601}"/>
                </a:ext>
              </a:extLst>
            </p:cNvPr>
            <p:cNvPicPr>
              <a:picLocks noChangeAspect="1"/>
            </p:cNvPicPr>
            <p:nvPr/>
          </p:nvPicPr>
          <p:blipFill>
            <a:blip r:embed="rId4"/>
            <a:stretch>
              <a:fillRect/>
            </a:stretch>
          </p:blipFill>
          <p:spPr>
            <a:xfrm>
              <a:off x="2388734" y="4751179"/>
              <a:ext cx="1676400" cy="1076325"/>
            </a:xfrm>
            <a:prstGeom prst="rect">
              <a:avLst/>
            </a:prstGeom>
          </p:spPr>
        </p:pic>
        <p:pic>
          <p:nvPicPr>
            <p:cNvPr id="16" name="Imagen 15">
              <a:extLst>
                <a:ext uri="{FF2B5EF4-FFF2-40B4-BE49-F238E27FC236}">
                  <a16:creationId xmlns:a16="http://schemas.microsoft.com/office/drawing/2014/main" id="{3A2124C9-996E-4994-B1D0-9CD6E981152B}"/>
                </a:ext>
              </a:extLst>
            </p:cNvPr>
            <p:cNvPicPr>
              <a:picLocks noChangeAspect="1"/>
            </p:cNvPicPr>
            <p:nvPr/>
          </p:nvPicPr>
          <p:blipFill>
            <a:blip r:embed="rId5"/>
            <a:stretch>
              <a:fillRect/>
            </a:stretch>
          </p:blipFill>
          <p:spPr>
            <a:xfrm>
              <a:off x="4289458" y="4751179"/>
              <a:ext cx="1314450" cy="1076325"/>
            </a:xfrm>
            <a:prstGeom prst="rect">
              <a:avLst/>
            </a:prstGeom>
          </p:spPr>
        </p:pic>
      </p:grpSp>
      <p:sp>
        <p:nvSpPr>
          <p:cNvPr id="20" name="CuadroTexto 19">
            <a:extLst>
              <a:ext uri="{FF2B5EF4-FFF2-40B4-BE49-F238E27FC236}">
                <a16:creationId xmlns:a16="http://schemas.microsoft.com/office/drawing/2014/main" id="{BD298973-F98C-4567-BFD6-9B1C048DE92F}"/>
              </a:ext>
            </a:extLst>
          </p:cNvPr>
          <p:cNvSpPr txBox="1"/>
          <p:nvPr/>
        </p:nvSpPr>
        <p:spPr>
          <a:xfrm>
            <a:off x="357277" y="2443269"/>
            <a:ext cx="5691188" cy="369332"/>
          </a:xfrm>
          <a:prstGeom prst="rect">
            <a:avLst/>
          </a:prstGeom>
          <a:noFill/>
        </p:spPr>
        <p:txBody>
          <a:bodyPr wrap="square" rtlCol="0">
            <a:spAutoFit/>
          </a:bodyPr>
          <a:lstStyle/>
          <a:p>
            <a:pPr algn="ctr"/>
            <a:r>
              <a:rPr lang="es-ES" u="sng" dirty="0"/>
              <a:t>LOGICAL</a:t>
            </a:r>
          </a:p>
        </p:txBody>
      </p:sp>
      <p:graphicFrame>
        <p:nvGraphicFramePr>
          <p:cNvPr id="18" name="Tabla 21">
            <a:extLst>
              <a:ext uri="{FF2B5EF4-FFF2-40B4-BE49-F238E27FC236}">
                <a16:creationId xmlns:a16="http://schemas.microsoft.com/office/drawing/2014/main" id="{F2D4CCEF-2204-4A0B-BBCA-9DCDB62C5F2A}"/>
              </a:ext>
            </a:extLst>
          </p:cNvPr>
          <p:cNvGraphicFramePr>
            <a:graphicFrameLocks noGrp="1"/>
          </p:cNvGraphicFramePr>
          <p:nvPr>
            <p:extLst>
              <p:ext uri="{D42A27DB-BD31-4B8C-83A1-F6EECF244321}">
                <p14:modId xmlns:p14="http://schemas.microsoft.com/office/powerpoint/2010/main" val="1039616810"/>
              </p:ext>
            </p:extLst>
          </p:nvPr>
        </p:nvGraphicFramePr>
        <p:xfrm>
          <a:off x="1021918" y="3257095"/>
          <a:ext cx="4361906" cy="2187126"/>
        </p:xfrm>
        <a:graphic>
          <a:graphicData uri="http://schemas.openxmlformats.org/drawingml/2006/table">
            <a:tbl>
              <a:tblPr firstRow="1" bandRow="1">
                <a:tableStyleId>{5C22544A-7EE6-4342-B048-85BDC9FD1C3A}</a:tableStyleId>
              </a:tblPr>
              <a:tblGrid>
                <a:gridCol w="2180953">
                  <a:extLst>
                    <a:ext uri="{9D8B030D-6E8A-4147-A177-3AD203B41FA5}">
                      <a16:colId xmlns:a16="http://schemas.microsoft.com/office/drawing/2014/main" val="3058066546"/>
                    </a:ext>
                  </a:extLst>
                </a:gridCol>
                <a:gridCol w="2180953">
                  <a:extLst>
                    <a:ext uri="{9D8B030D-6E8A-4147-A177-3AD203B41FA5}">
                      <a16:colId xmlns:a16="http://schemas.microsoft.com/office/drawing/2014/main" val="2975474260"/>
                    </a:ext>
                  </a:extLst>
                </a:gridCol>
              </a:tblGrid>
              <a:tr h="358326">
                <a:tc>
                  <a:txBody>
                    <a:bodyPr/>
                    <a:lstStyle/>
                    <a:p>
                      <a:r>
                        <a:rPr lang="es-ES" sz="1400" dirty="0" err="1"/>
                        <a:t>Operation</a:t>
                      </a:r>
                      <a:endParaRPr lang="es-ES" sz="1400" dirty="0"/>
                    </a:p>
                  </a:txBody>
                  <a:tcPr/>
                </a:tc>
                <a:tc>
                  <a:txBody>
                    <a:bodyPr/>
                    <a:lstStyle/>
                    <a:p>
                      <a:r>
                        <a:rPr lang="es-ES" sz="1400" dirty="0"/>
                        <a:t>Simbol</a:t>
                      </a:r>
                    </a:p>
                  </a:txBody>
                  <a:tcPr/>
                </a:tc>
                <a:extLst>
                  <a:ext uri="{0D108BD9-81ED-4DB2-BD59-A6C34878D82A}">
                    <a16:rowId xmlns:a16="http://schemas.microsoft.com/office/drawing/2014/main" val="1057531571"/>
                  </a:ext>
                </a:extLst>
              </a:tr>
              <a:tr h="288000">
                <a:tc>
                  <a:txBody>
                    <a:bodyPr/>
                    <a:lstStyle/>
                    <a:p>
                      <a:r>
                        <a:rPr lang="es-ES" sz="1400" dirty="0" err="1"/>
                        <a:t>Greater</a:t>
                      </a:r>
                      <a:r>
                        <a:rPr lang="es-ES" sz="1400" dirty="0"/>
                        <a:t> </a:t>
                      </a:r>
                      <a:r>
                        <a:rPr lang="es-ES" sz="1400" dirty="0" err="1"/>
                        <a:t>than</a:t>
                      </a:r>
                      <a:endParaRPr lang="es-ES" sz="1400" dirty="0"/>
                    </a:p>
                  </a:txBody>
                  <a:tcPr/>
                </a:tc>
                <a:tc>
                  <a:txBody>
                    <a:bodyPr/>
                    <a:lstStyle/>
                    <a:p>
                      <a:r>
                        <a:rPr lang="es-ES" sz="1400" dirty="0"/>
                        <a:t>&gt;</a:t>
                      </a:r>
                    </a:p>
                  </a:txBody>
                  <a:tcPr/>
                </a:tc>
                <a:extLst>
                  <a:ext uri="{0D108BD9-81ED-4DB2-BD59-A6C34878D82A}">
                    <a16:rowId xmlns:a16="http://schemas.microsoft.com/office/drawing/2014/main" val="1513581268"/>
                  </a:ext>
                </a:extLst>
              </a:tr>
              <a:tr h="288000">
                <a:tc>
                  <a:txBody>
                    <a:bodyPr/>
                    <a:lstStyle/>
                    <a:p>
                      <a:r>
                        <a:rPr lang="es-ES" sz="1400" dirty="0" err="1"/>
                        <a:t>Less</a:t>
                      </a:r>
                      <a:r>
                        <a:rPr lang="es-ES" sz="1400" dirty="0"/>
                        <a:t> tan</a:t>
                      </a:r>
                    </a:p>
                  </a:txBody>
                  <a:tcPr/>
                </a:tc>
                <a:tc>
                  <a:txBody>
                    <a:bodyPr/>
                    <a:lstStyle/>
                    <a:p>
                      <a:r>
                        <a:rPr lang="es-ES" sz="1400" dirty="0"/>
                        <a:t>&lt;</a:t>
                      </a:r>
                    </a:p>
                  </a:txBody>
                  <a:tcPr/>
                </a:tc>
                <a:extLst>
                  <a:ext uri="{0D108BD9-81ED-4DB2-BD59-A6C34878D82A}">
                    <a16:rowId xmlns:a16="http://schemas.microsoft.com/office/drawing/2014/main" val="741765112"/>
                  </a:ext>
                </a:extLst>
              </a:tr>
              <a:tr h="288000">
                <a:tc>
                  <a:txBody>
                    <a:bodyPr/>
                    <a:lstStyle/>
                    <a:p>
                      <a:r>
                        <a:rPr lang="es-ES" sz="1400" dirty="0" err="1"/>
                        <a:t>Equal</a:t>
                      </a:r>
                      <a:r>
                        <a:rPr lang="es-ES" sz="1400" dirty="0"/>
                        <a:t> </a:t>
                      </a:r>
                      <a:r>
                        <a:rPr lang="es-ES" sz="1400" dirty="0" err="1"/>
                        <a:t>to</a:t>
                      </a:r>
                      <a:endParaRPr lang="es-ES" sz="1400" dirty="0"/>
                    </a:p>
                  </a:txBody>
                  <a:tcPr/>
                </a:tc>
                <a:tc>
                  <a:txBody>
                    <a:bodyPr/>
                    <a:lstStyle/>
                    <a:p>
                      <a:r>
                        <a:rPr lang="es-ES" sz="1400" dirty="0"/>
                        <a:t>==</a:t>
                      </a:r>
                    </a:p>
                  </a:txBody>
                  <a:tcPr/>
                </a:tc>
                <a:extLst>
                  <a:ext uri="{0D108BD9-81ED-4DB2-BD59-A6C34878D82A}">
                    <a16:rowId xmlns:a16="http://schemas.microsoft.com/office/drawing/2014/main" val="3666925677"/>
                  </a:ext>
                </a:extLst>
              </a:tr>
              <a:tr h="288000">
                <a:tc>
                  <a:txBody>
                    <a:bodyPr/>
                    <a:lstStyle/>
                    <a:p>
                      <a:r>
                        <a:rPr lang="es-ES" sz="1400" dirty="0" err="1"/>
                        <a:t>Not</a:t>
                      </a:r>
                      <a:r>
                        <a:rPr lang="es-ES" sz="1400" dirty="0"/>
                        <a:t> </a:t>
                      </a:r>
                      <a:r>
                        <a:rPr lang="es-ES" sz="1400" dirty="0" err="1"/>
                        <a:t>equal</a:t>
                      </a:r>
                      <a:r>
                        <a:rPr lang="es-ES" sz="1400" dirty="0"/>
                        <a:t> </a:t>
                      </a:r>
                      <a:r>
                        <a:rPr lang="es-ES" sz="1400" dirty="0" err="1"/>
                        <a:t>to</a:t>
                      </a:r>
                      <a:r>
                        <a:rPr lang="es-ES" sz="1400" dirty="0"/>
                        <a:t> </a:t>
                      </a:r>
                    </a:p>
                  </a:txBody>
                  <a:tcPr/>
                </a:tc>
                <a:tc>
                  <a:txBody>
                    <a:bodyPr/>
                    <a:lstStyle/>
                    <a:p>
                      <a:r>
                        <a:rPr lang="es-ES" sz="1400" dirty="0"/>
                        <a:t>!=</a:t>
                      </a:r>
                    </a:p>
                  </a:txBody>
                  <a:tcPr/>
                </a:tc>
                <a:extLst>
                  <a:ext uri="{0D108BD9-81ED-4DB2-BD59-A6C34878D82A}">
                    <a16:rowId xmlns:a16="http://schemas.microsoft.com/office/drawing/2014/main" val="2902525701"/>
                  </a:ext>
                </a:extLst>
              </a:tr>
              <a:tr h="288000">
                <a:tc>
                  <a:txBody>
                    <a:bodyPr/>
                    <a:lstStyle/>
                    <a:p>
                      <a:r>
                        <a:rPr lang="es-ES" sz="1400" dirty="0" err="1"/>
                        <a:t>Greater</a:t>
                      </a:r>
                      <a:r>
                        <a:rPr lang="es-ES" sz="1400" dirty="0"/>
                        <a:t> </a:t>
                      </a:r>
                      <a:r>
                        <a:rPr lang="es-ES" sz="1400" dirty="0" err="1"/>
                        <a:t>or</a:t>
                      </a:r>
                      <a:r>
                        <a:rPr lang="es-ES" sz="1400" dirty="0"/>
                        <a:t> </a:t>
                      </a:r>
                      <a:r>
                        <a:rPr lang="es-ES" sz="1400" dirty="0" err="1"/>
                        <a:t>equal</a:t>
                      </a:r>
                      <a:r>
                        <a:rPr lang="es-ES" sz="1400" dirty="0"/>
                        <a:t> </a:t>
                      </a:r>
                      <a:r>
                        <a:rPr lang="es-ES" sz="1400" dirty="0" err="1"/>
                        <a:t>to</a:t>
                      </a:r>
                      <a:endParaRPr lang="es-ES" sz="1400" dirty="0"/>
                    </a:p>
                  </a:txBody>
                  <a:tcPr/>
                </a:tc>
                <a:tc>
                  <a:txBody>
                    <a:bodyPr/>
                    <a:lstStyle/>
                    <a:p>
                      <a:r>
                        <a:rPr lang="es-ES" sz="1400" dirty="0"/>
                        <a:t>&gt;=</a:t>
                      </a:r>
                    </a:p>
                  </a:txBody>
                  <a:tcPr/>
                </a:tc>
                <a:extLst>
                  <a:ext uri="{0D108BD9-81ED-4DB2-BD59-A6C34878D82A}">
                    <a16:rowId xmlns:a16="http://schemas.microsoft.com/office/drawing/2014/main" val="1578640320"/>
                  </a:ext>
                </a:extLst>
              </a:tr>
              <a:tr h="288000">
                <a:tc>
                  <a:txBody>
                    <a:bodyPr/>
                    <a:lstStyle/>
                    <a:p>
                      <a:r>
                        <a:rPr lang="es-ES" sz="1400" dirty="0" err="1"/>
                        <a:t>Less</a:t>
                      </a:r>
                      <a:r>
                        <a:rPr lang="es-ES" sz="1400" dirty="0"/>
                        <a:t> </a:t>
                      </a:r>
                      <a:r>
                        <a:rPr lang="es-ES" sz="1400" dirty="0" err="1"/>
                        <a:t>or</a:t>
                      </a:r>
                      <a:r>
                        <a:rPr lang="es-ES" sz="1400" dirty="0"/>
                        <a:t> </a:t>
                      </a:r>
                      <a:r>
                        <a:rPr lang="es-ES" sz="1400" dirty="0" err="1"/>
                        <a:t>equal</a:t>
                      </a:r>
                      <a:r>
                        <a:rPr lang="es-ES" sz="1400" dirty="0"/>
                        <a:t> </a:t>
                      </a:r>
                      <a:r>
                        <a:rPr lang="es-ES" sz="1400" dirty="0" err="1"/>
                        <a:t>to</a:t>
                      </a:r>
                      <a:endParaRPr lang="es-ES" sz="1400" dirty="0"/>
                    </a:p>
                  </a:txBody>
                  <a:tcPr/>
                </a:tc>
                <a:tc>
                  <a:txBody>
                    <a:bodyPr/>
                    <a:lstStyle/>
                    <a:p>
                      <a:r>
                        <a:rPr lang="es-ES" sz="1400" dirty="0"/>
                        <a:t>&lt;=</a:t>
                      </a:r>
                    </a:p>
                  </a:txBody>
                  <a:tcPr/>
                </a:tc>
                <a:extLst>
                  <a:ext uri="{0D108BD9-81ED-4DB2-BD59-A6C34878D82A}">
                    <a16:rowId xmlns:a16="http://schemas.microsoft.com/office/drawing/2014/main" val="150972135"/>
                  </a:ext>
                </a:extLst>
              </a:tr>
            </a:tbl>
          </a:graphicData>
        </a:graphic>
      </p:graphicFrame>
    </p:spTree>
    <p:extLst>
      <p:ext uri="{BB962C8B-B14F-4D97-AF65-F5344CB8AC3E}">
        <p14:creationId xmlns:p14="http://schemas.microsoft.com/office/powerpoint/2010/main" val="1347900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1EA83F0B-2231-4D45-B5CF-E1C1FE053DA0}"/>
              </a:ext>
            </a:extLst>
          </p:cNvPr>
          <p:cNvPicPr>
            <a:picLocks noChangeAspect="1"/>
          </p:cNvPicPr>
          <p:nvPr/>
        </p:nvPicPr>
        <p:blipFill>
          <a:blip r:embed="rId3"/>
          <a:stretch>
            <a:fillRect/>
          </a:stretch>
        </p:blipFill>
        <p:spPr>
          <a:xfrm>
            <a:off x="695371" y="1993142"/>
            <a:ext cx="1476375" cy="1257300"/>
          </a:xfrm>
          <a:prstGeom prst="rect">
            <a:avLst/>
          </a:prstGeom>
        </p:spPr>
      </p:pic>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IF/ELSE/ELIF</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25" name="CuadroTexto 24">
            <a:extLst>
              <a:ext uri="{FF2B5EF4-FFF2-40B4-BE49-F238E27FC236}">
                <a16:creationId xmlns:a16="http://schemas.microsoft.com/office/drawing/2014/main" id="{7F4BC471-EEFF-423A-A92F-BF42C9318009}"/>
              </a:ext>
            </a:extLst>
          </p:cNvPr>
          <p:cNvSpPr txBox="1"/>
          <p:nvPr/>
        </p:nvSpPr>
        <p:spPr>
          <a:xfrm>
            <a:off x="316532" y="1340768"/>
            <a:ext cx="9001000" cy="1200329"/>
          </a:xfrm>
          <a:prstGeom prst="rect">
            <a:avLst/>
          </a:prstGeom>
          <a:noFill/>
        </p:spPr>
        <p:txBody>
          <a:bodyPr wrap="square" rtlCol="0">
            <a:spAutoFit/>
          </a:bodyPr>
          <a:lstStyle/>
          <a:p>
            <a:pPr marL="285750" indent="-285750">
              <a:buFont typeface="Arial" panose="020B0604020202020204" pitchFamily="34" charset="0"/>
              <a:buChar char="•"/>
            </a:pPr>
            <a:r>
              <a:rPr lang="es-ES" dirty="0"/>
              <a:t>Used </a:t>
            </a:r>
            <a:r>
              <a:rPr lang="es-ES" dirty="0" err="1"/>
              <a:t>to</a:t>
            </a:r>
            <a:r>
              <a:rPr lang="es-ES" dirty="0"/>
              <a:t> </a:t>
            </a:r>
            <a:r>
              <a:rPr lang="es-ES" dirty="0" err="1"/>
              <a:t>create</a:t>
            </a:r>
            <a:r>
              <a:rPr lang="es-ES" dirty="0"/>
              <a:t> </a:t>
            </a:r>
            <a:r>
              <a:rPr lang="es-ES" dirty="0" err="1"/>
              <a:t>conditions</a:t>
            </a:r>
            <a:r>
              <a:rPr lang="es-ES" dirty="0"/>
              <a:t> in </a:t>
            </a:r>
            <a:r>
              <a:rPr lang="es-ES" dirty="0" err="1"/>
              <a:t>our</a:t>
            </a:r>
            <a:r>
              <a:rPr lang="es-ES" dirty="0"/>
              <a:t> </a:t>
            </a:r>
            <a:r>
              <a:rPr lang="es-ES" dirty="0" err="1"/>
              <a:t>code</a:t>
            </a:r>
            <a:r>
              <a:rPr lang="es-ES" dirty="0"/>
              <a:t>. </a:t>
            </a:r>
          </a:p>
          <a:p>
            <a:endParaRPr lang="es-ES" u="sng" dirty="0"/>
          </a:p>
          <a:p>
            <a:endParaRPr lang="es-ES" u="sng" dirty="0"/>
          </a:p>
          <a:p>
            <a:endParaRPr lang="es-ES" u="sng" dirty="0"/>
          </a:p>
        </p:txBody>
      </p:sp>
      <p:cxnSp>
        <p:nvCxnSpPr>
          <p:cNvPr id="19" name="Conector recto 18">
            <a:extLst>
              <a:ext uri="{FF2B5EF4-FFF2-40B4-BE49-F238E27FC236}">
                <a16:creationId xmlns:a16="http://schemas.microsoft.com/office/drawing/2014/main" id="{846DEC1F-3553-4A4A-8EB8-CAF4B498C97F}"/>
              </a:ext>
            </a:extLst>
          </p:cNvPr>
          <p:cNvCxnSpPr>
            <a:cxnSpLocks/>
          </p:cNvCxnSpPr>
          <p:nvPr/>
        </p:nvCxnSpPr>
        <p:spPr>
          <a:xfrm>
            <a:off x="1549985" y="2200149"/>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E87E13A-6DD8-4E24-8839-166843A763D6}"/>
              </a:ext>
            </a:extLst>
          </p:cNvPr>
          <p:cNvSpPr txBox="1"/>
          <p:nvPr/>
        </p:nvSpPr>
        <p:spPr>
          <a:xfrm>
            <a:off x="2711624" y="2015482"/>
            <a:ext cx="3092323" cy="276999"/>
          </a:xfrm>
          <a:prstGeom prst="rect">
            <a:avLst/>
          </a:prstGeom>
          <a:noFill/>
        </p:spPr>
        <p:txBody>
          <a:bodyPr wrap="square" rtlCol="0">
            <a:spAutoFit/>
          </a:bodyPr>
          <a:lstStyle/>
          <a:p>
            <a:r>
              <a:rPr lang="es-ES" sz="1200" dirty="0">
                <a:solidFill>
                  <a:srgbClr val="C00000"/>
                </a:solidFill>
              </a:rPr>
              <a:t>Test1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cxnSp>
        <p:nvCxnSpPr>
          <p:cNvPr id="22" name="Conector recto 21">
            <a:extLst>
              <a:ext uri="{FF2B5EF4-FFF2-40B4-BE49-F238E27FC236}">
                <a16:creationId xmlns:a16="http://schemas.microsoft.com/office/drawing/2014/main" id="{65715442-3449-41D0-A64B-1AAC9822270A}"/>
              </a:ext>
            </a:extLst>
          </p:cNvPr>
          <p:cNvCxnSpPr>
            <a:cxnSpLocks/>
          </p:cNvCxnSpPr>
          <p:nvPr/>
        </p:nvCxnSpPr>
        <p:spPr>
          <a:xfrm>
            <a:off x="1580864" y="2537216"/>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246FCA6-6185-4FD8-96F9-5A7414A2D6D2}"/>
              </a:ext>
            </a:extLst>
          </p:cNvPr>
          <p:cNvSpPr txBox="1"/>
          <p:nvPr/>
        </p:nvSpPr>
        <p:spPr>
          <a:xfrm>
            <a:off x="2742503" y="2352549"/>
            <a:ext cx="3092323" cy="276999"/>
          </a:xfrm>
          <a:prstGeom prst="rect">
            <a:avLst/>
          </a:prstGeom>
          <a:noFill/>
        </p:spPr>
        <p:txBody>
          <a:bodyPr wrap="square" rtlCol="0">
            <a:spAutoFit/>
          </a:bodyPr>
          <a:lstStyle/>
          <a:p>
            <a:r>
              <a:rPr lang="es-ES" sz="1200" dirty="0">
                <a:solidFill>
                  <a:srgbClr val="C00000"/>
                </a:solidFill>
              </a:rPr>
              <a:t>Test2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sp>
        <p:nvSpPr>
          <p:cNvPr id="27" name="CuadroTexto 26">
            <a:extLst>
              <a:ext uri="{FF2B5EF4-FFF2-40B4-BE49-F238E27FC236}">
                <a16:creationId xmlns:a16="http://schemas.microsoft.com/office/drawing/2014/main" id="{C8058808-54F4-4583-8F37-567C0EB6C132}"/>
              </a:ext>
            </a:extLst>
          </p:cNvPr>
          <p:cNvSpPr txBox="1"/>
          <p:nvPr/>
        </p:nvSpPr>
        <p:spPr>
          <a:xfrm>
            <a:off x="328364" y="3420225"/>
            <a:ext cx="9001000" cy="1754326"/>
          </a:xfrm>
          <a:prstGeom prst="rect">
            <a:avLst/>
          </a:prstGeom>
          <a:noFill/>
        </p:spPr>
        <p:txBody>
          <a:bodyPr wrap="square" rtlCol="0">
            <a:spAutoFit/>
          </a:bodyPr>
          <a:lstStyle/>
          <a:p>
            <a:pPr marL="285750" indent="-285750">
              <a:buFont typeface="Arial" panose="020B0604020202020204" pitchFamily="34" charset="0"/>
              <a:buChar char="•"/>
            </a:pPr>
            <a:r>
              <a:rPr lang="es-ES" dirty="0" err="1"/>
              <a:t>You</a:t>
            </a:r>
            <a:r>
              <a:rPr lang="es-ES" dirty="0"/>
              <a:t> can </a:t>
            </a:r>
            <a:r>
              <a:rPr lang="es-ES" dirty="0" err="1"/>
              <a:t>add</a:t>
            </a:r>
            <a:r>
              <a:rPr lang="es-ES" dirty="0"/>
              <a:t> as </a:t>
            </a:r>
            <a:r>
              <a:rPr lang="es-ES" dirty="0" err="1"/>
              <a:t>much</a:t>
            </a:r>
            <a:r>
              <a:rPr lang="es-ES" dirty="0"/>
              <a:t> </a:t>
            </a:r>
            <a:r>
              <a:rPr lang="es-ES" dirty="0" err="1">
                <a:solidFill>
                  <a:srgbClr val="0070C0"/>
                </a:solidFill>
              </a:rPr>
              <a:t>elif</a:t>
            </a:r>
            <a:r>
              <a:rPr lang="es-ES" dirty="0"/>
              <a:t> </a:t>
            </a:r>
            <a:r>
              <a:rPr lang="es-ES" dirty="0" err="1"/>
              <a:t>conditions</a:t>
            </a:r>
            <a:r>
              <a:rPr lang="es-ES" dirty="0"/>
              <a:t> and blocks as </a:t>
            </a:r>
            <a:r>
              <a:rPr lang="es-ES" dirty="0" err="1"/>
              <a:t>you</a:t>
            </a:r>
            <a:r>
              <a:rPr lang="es-ES" dirty="0"/>
              <a:t> </a:t>
            </a:r>
            <a:r>
              <a:rPr lang="es-ES" dirty="0" err="1"/>
              <a:t>need</a:t>
            </a:r>
            <a:r>
              <a:rPr lang="es-ES" dirty="0"/>
              <a:t>.</a:t>
            </a:r>
          </a:p>
          <a:p>
            <a:pPr marL="285750" indent="-285750">
              <a:buFont typeface="Arial" panose="020B0604020202020204" pitchFamily="34" charset="0"/>
              <a:buChar char="•"/>
            </a:pPr>
            <a:r>
              <a:rPr lang="es-ES" dirty="0" err="1"/>
              <a:t>You</a:t>
            </a:r>
            <a:r>
              <a:rPr lang="es-ES" dirty="0"/>
              <a:t> can </a:t>
            </a:r>
            <a:r>
              <a:rPr lang="es-ES" dirty="0" err="1"/>
              <a:t>only</a:t>
            </a:r>
            <a:r>
              <a:rPr lang="es-ES" dirty="0"/>
              <a:t> </a:t>
            </a:r>
            <a:r>
              <a:rPr lang="es-ES" dirty="0" err="1"/>
              <a:t>add</a:t>
            </a:r>
            <a:r>
              <a:rPr lang="es-ES" dirty="0"/>
              <a:t> </a:t>
            </a:r>
            <a:r>
              <a:rPr lang="es-ES" dirty="0" err="1"/>
              <a:t>one</a:t>
            </a:r>
            <a:r>
              <a:rPr lang="es-ES" dirty="0"/>
              <a:t> </a:t>
            </a:r>
            <a:r>
              <a:rPr lang="es-ES" dirty="0" err="1">
                <a:solidFill>
                  <a:srgbClr val="0070C0"/>
                </a:solidFill>
              </a:rPr>
              <a:t>else</a:t>
            </a:r>
            <a:r>
              <a:rPr lang="es-ES" dirty="0"/>
              <a:t> </a:t>
            </a:r>
            <a:r>
              <a:rPr lang="es-ES" dirty="0" err="1"/>
              <a:t>condition</a:t>
            </a:r>
            <a:endParaRPr lang="es-ES" dirty="0"/>
          </a:p>
          <a:p>
            <a:pPr marL="285750" indent="-285750">
              <a:buFont typeface="Arial" panose="020B0604020202020204" pitchFamily="34" charset="0"/>
              <a:buChar char="•"/>
            </a:pPr>
            <a:r>
              <a:rPr lang="es-ES" dirty="0" err="1"/>
              <a:t>It</a:t>
            </a:r>
            <a:r>
              <a:rPr lang="es-ES" dirty="0"/>
              <a:t> </a:t>
            </a:r>
            <a:r>
              <a:rPr lang="es-ES" dirty="0" err="1"/>
              <a:t>is</a:t>
            </a:r>
            <a:r>
              <a:rPr lang="es-ES" dirty="0"/>
              <a:t> </a:t>
            </a:r>
            <a:r>
              <a:rPr lang="es-ES" dirty="0" err="1"/>
              <a:t>not</a:t>
            </a:r>
            <a:r>
              <a:rPr lang="es-ES" dirty="0"/>
              <a:t> </a:t>
            </a:r>
            <a:r>
              <a:rPr lang="es-ES" dirty="0" err="1"/>
              <a:t>compulsory</a:t>
            </a:r>
            <a:r>
              <a:rPr lang="es-ES" dirty="0"/>
              <a:t> </a:t>
            </a:r>
            <a:r>
              <a:rPr lang="es-ES" dirty="0" err="1"/>
              <a:t>to</a:t>
            </a:r>
            <a:r>
              <a:rPr lang="es-ES" dirty="0"/>
              <a:t> </a:t>
            </a:r>
            <a:r>
              <a:rPr lang="es-ES" dirty="0" err="1"/>
              <a:t>add</a:t>
            </a:r>
            <a:r>
              <a:rPr lang="es-ES" dirty="0"/>
              <a:t> and </a:t>
            </a:r>
            <a:r>
              <a:rPr lang="es-ES" dirty="0" err="1">
                <a:solidFill>
                  <a:srgbClr val="0070C0"/>
                </a:solidFill>
              </a:rPr>
              <a:t>else</a:t>
            </a:r>
            <a:r>
              <a:rPr lang="es-ES" dirty="0">
                <a:solidFill>
                  <a:srgbClr val="0070C0"/>
                </a:solidFill>
              </a:rPr>
              <a:t> </a:t>
            </a:r>
            <a:r>
              <a:rPr lang="es-ES" dirty="0" err="1"/>
              <a:t>if</a:t>
            </a:r>
            <a:r>
              <a:rPr lang="es-ES" dirty="0"/>
              <a:t> </a:t>
            </a:r>
            <a:r>
              <a:rPr lang="es-ES" dirty="0" err="1"/>
              <a:t>it</a:t>
            </a:r>
            <a:r>
              <a:rPr lang="es-ES" dirty="0"/>
              <a:t> </a:t>
            </a:r>
            <a:r>
              <a:rPr lang="es-ES" dirty="0" err="1"/>
              <a:t>is</a:t>
            </a:r>
            <a:r>
              <a:rPr lang="es-ES" dirty="0"/>
              <a:t> </a:t>
            </a:r>
            <a:r>
              <a:rPr lang="es-ES" dirty="0" err="1"/>
              <a:t>not</a:t>
            </a:r>
            <a:r>
              <a:rPr lang="es-ES" dirty="0"/>
              <a:t> </a:t>
            </a:r>
            <a:r>
              <a:rPr lang="es-ES" dirty="0" err="1"/>
              <a:t>necessary</a:t>
            </a:r>
            <a:r>
              <a:rPr lang="es-ES" dirty="0"/>
              <a:t>.</a:t>
            </a:r>
          </a:p>
          <a:p>
            <a:endParaRPr lang="es-ES" u="sng" dirty="0"/>
          </a:p>
          <a:p>
            <a:endParaRPr lang="es-ES" u="sng" dirty="0"/>
          </a:p>
          <a:p>
            <a:endParaRPr lang="es-ES" u="sng" dirty="0"/>
          </a:p>
        </p:txBody>
      </p:sp>
      <p:pic>
        <p:nvPicPr>
          <p:cNvPr id="29" name="Imagen 28">
            <a:extLst>
              <a:ext uri="{FF2B5EF4-FFF2-40B4-BE49-F238E27FC236}">
                <a16:creationId xmlns:a16="http://schemas.microsoft.com/office/drawing/2014/main" id="{02DC0865-78E4-46EC-833A-5045CC572635}"/>
              </a:ext>
            </a:extLst>
          </p:cNvPr>
          <p:cNvPicPr>
            <a:picLocks noChangeAspect="1"/>
          </p:cNvPicPr>
          <p:nvPr/>
        </p:nvPicPr>
        <p:blipFill>
          <a:blip r:embed="rId4"/>
          <a:stretch>
            <a:fillRect/>
          </a:stretch>
        </p:blipFill>
        <p:spPr>
          <a:xfrm>
            <a:off x="6502530" y="1864948"/>
            <a:ext cx="3095625" cy="1400175"/>
          </a:xfrm>
          <a:prstGeom prst="rect">
            <a:avLst/>
          </a:prstGeom>
        </p:spPr>
      </p:pic>
    </p:spTree>
    <p:extLst>
      <p:ext uri="{BB962C8B-B14F-4D97-AF65-F5344CB8AC3E}">
        <p14:creationId xmlns:p14="http://schemas.microsoft.com/office/powerpoint/2010/main" val="1713683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FOR AND WHILE SINTAXIS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8" name="Rectángulo 7">
            <a:extLst>
              <a:ext uri="{FF2B5EF4-FFF2-40B4-BE49-F238E27FC236}">
                <a16:creationId xmlns:a16="http://schemas.microsoft.com/office/drawing/2014/main" id="{FA1E1612-1A1B-4C2E-A42D-CA56AA63749D}"/>
              </a:ext>
            </a:extLst>
          </p:cNvPr>
          <p:cNvSpPr/>
          <p:nvPr/>
        </p:nvSpPr>
        <p:spPr>
          <a:xfrm>
            <a:off x="401877" y="1819174"/>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9" name="Rectángulo 8">
            <a:extLst>
              <a:ext uri="{FF2B5EF4-FFF2-40B4-BE49-F238E27FC236}">
                <a16:creationId xmlns:a16="http://schemas.microsoft.com/office/drawing/2014/main" id="{F11D82ED-3059-446B-BA72-7EADA3646168}"/>
              </a:ext>
            </a:extLst>
          </p:cNvPr>
          <p:cNvSpPr/>
          <p:nvPr/>
        </p:nvSpPr>
        <p:spPr>
          <a:xfrm>
            <a:off x="6322643" y="1805975"/>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CuadroTexto 9">
            <a:extLst>
              <a:ext uri="{FF2B5EF4-FFF2-40B4-BE49-F238E27FC236}">
                <a16:creationId xmlns:a16="http://schemas.microsoft.com/office/drawing/2014/main" id="{E59BCFFD-5CAC-4A1F-B23D-A2861B88D886}"/>
              </a:ext>
            </a:extLst>
          </p:cNvPr>
          <p:cNvSpPr txBox="1"/>
          <p:nvPr/>
        </p:nvSpPr>
        <p:spPr>
          <a:xfrm>
            <a:off x="285976" y="1436643"/>
            <a:ext cx="5691188" cy="369332"/>
          </a:xfrm>
          <a:prstGeom prst="rect">
            <a:avLst/>
          </a:prstGeom>
          <a:noFill/>
        </p:spPr>
        <p:txBody>
          <a:bodyPr wrap="square" rtlCol="0">
            <a:spAutoFit/>
          </a:bodyPr>
          <a:lstStyle/>
          <a:p>
            <a:pPr algn="ctr"/>
            <a:r>
              <a:rPr lang="es-ES" u="sng" dirty="0"/>
              <a:t>FOR</a:t>
            </a:r>
          </a:p>
        </p:txBody>
      </p:sp>
      <p:sp>
        <p:nvSpPr>
          <p:cNvPr id="11" name="CuadroTexto 10">
            <a:extLst>
              <a:ext uri="{FF2B5EF4-FFF2-40B4-BE49-F238E27FC236}">
                <a16:creationId xmlns:a16="http://schemas.microsoft.com/office/drawing/2014/main" id="{DC7AE980-F973-4AC3-AD13-F8EC471CA132}"/>
              </a:ext>
            </a:extLst>
          </p:cNvPr>
          <p:cNvSpPr txBox="1"/>
          <p:nvPr/>
        </p:nvSpPr>
        <p:spPr>
          <a:xfrm>
            <a:off x="6206742" y="1404377"/>
            <a:ext cx="5691188" cy="369332"/>
          </a:xfrm>
          <a:prstGeom prst="rect">
            <a:avLst/>
          </a:prstGeom>
          <a:noFill/>
        </p:spPr>
        <p:txBody>
          <a:bodyPr wrap="square" rtlCol="0">
            <a:spAutoFit/>
          </a:bodyPr>
          <a:lstStyle/>
          <a:p>
            <a:pPr algn="ctr"/>
            <a:r>
              <a:rPr lang="es-ES" u="sng" dirty="0"/>
              <a:t>WHILE</a:t>
            </a:r>
          </a:p>
        </p:txBody>
      </p:sp>
      <p:sp>
        <p:nvSpPr>
          <p:cNvPr id="13" name="CuadroTexto 12">
            <a:extLst>
              <a:ext uri="{FF2B5EF4-FFF2-40B4-BE49-F238E27FC236}">
                <a16:creationId xmlns:a16="http://schemas.microsoft.com/office/drawing/2014/main" id="{AAEC3D71-B8A1-438E-805C-95075D31518E}"/>
              </a:ext>
            </a:extLst>
          </p:cNvPr>
          <p:cNvSpPr txBox="1"/>
          <p:nvPr/>
        </p:nvSpPr>
        <p:spPr>
          <a:xfrm>
            <a:off x="6456040" y="1888521"/>
            <a:ext cx="6094602" cy="1077218"/>
          </a:xfrm>
          <a:prstGeom prst="rect">
            <a:avLst/>
          </a:prstGeom>
          <a:noFill/>
        </p:spPr>
        <p:txBody>
          <a:bodyPr wrap="square">
            <a:spAutoFit/>
          </a:bodyPr>
          <a:lstStyle/>
          <a:p>
            <a:r>
              <a:rPr lang="es-ES" u="sng" dirty="0"/>
              <a:t>Use</a:t>
            </a:r>
          </a:p>
          <a:p>
            <a:endParaRPr lang="es-ES" sz="1400" dirty="0"/>
          </a:p>
          <a:p>
            <a:r>
              <a:rPr lang="es-ES" sz="1400" dirty="0" err="1"/>
              <a:t>Executes</a:t>
            </a:r>
            <a:r>
              <a:rPr lang="es-ES" sz="1400" dirty="0"/>
              <a:t> </a:t>
            </a:r>
            <a:r>
              <a:rPr lang="es-ES" sz="1400" dirty="0" err="1"/>
              <a:t>the</a:t>
            </a:r>
            <a:r>
              <a:rPr lang="es-ES" sz="1400" dirty="0"/>
              <a:t> </a:t>
            </a:r>
            <a:r>
              <a:rPr lang="es-ES" sz="1400" dirty="0" err="1"/>
              <a:t>code</a:t>
            </a:r>
            <a:r>
              <a:rPr lang="es-ES" sz="1400" dirty="0"/>
              <a:t> </a:t>
            </a:r>
            <a:r>
              <a:rPr lang="es-ES" sz="1400" dirty="0" err="1"/>
              <a:t>within</a:t>
            </a:r>
            <a:r>
              <a:rPr lang="es-ES" sz="1400" dirty="0"/>
              <a:t> </a:t>
            </a:r>
            <a:r>
              <a:rPr lang="es-ES" sz="1400" dirty="0" err="1"/>
              <a:t>the</a:t>
            </a:r>
            <a:r>
              <a:rPr lang="es-ES" sz="1400" dirty="0"/>
              <a:t> block “</a:t>
            </a:r>
            <a:r>
              <a:rPr lang="es-ES" sz="1400" dirty="0" err="1"/>
              <a:t>while</a:t>
            </a:r>
            <a:r>
              <a:rPr lang="es-ES" sz="1400" dirty="0"/>
              <a:t>” </a:t>
            </a:r>
            <a:r>
              <a:rPr lang="es-ES" sz="1400" dirty="0" err="1"/>
              <a:t>the</a:t>
            </a:r>
            <a:r>
              <a:rPr lang="es-ES" sz="1400" dirty="0"/>
              <a:t> </a:t>
            </a:r>
            <a:r>
              <a:rPr lang="es-ES" sz="1400" dirty="0" err="1"/>
              <a:t>condition</a:t>
            </a:r>
            <a:r>
              <a:rPr lang="es-ES" sz="1400" dirty="0"/>
              <a:t> </a:t>
            </a:r>
            <a:r>
              <a:rPr lang="es-ES" sz="1400" dirty="0" err="1"/>
              <a:t>is</a:t>
            </a:r>
            <a:r>
              <a:rPr lang="es-ES" sz="1400" dirty="0"/>
              <a:t> True</a:t>
            </a:r>
          </a:p>
          <a:p>
            <a:endParaRPr lang="es-ES" u="sng" dirty="0">
              <a:effectLst>
                <a:outerShdw blurRad="38100" dist="38100" dir="2700000" algn="tl">
                  <a:srgbClr val="000000">
                    <a:alpha val="43137"/>
                  </a:srgbClr>
                </a:outerShdw>
              </a:effectLst>
            </a:endParaRPr>
          </a:p>
        </p:txBody>
      </p:sp>
      <p:sp>
        <p:nvSpPr>
          <p:cNvPr id="14" name="CuadroTexto 13">
            <a:extLst>
              <a:ext uri="{FF2B5EF4-FFF2-40B4-BE49-F238E27FC236}">
                <a16:creationId xmlns:a16="http://schemas.microsoft.com/office/drawing/2014/main" id="{80C9BEF7-7F82-45AF-9744-CD3F1349C49B}"/>
              </a:ext>
            </a:extLst>
          </p:cNvPr>
          <p:cNvSpPr txBox="1"/>
          <p:nvPr/>
        </p:nvSpPr>
        <p:spPr>
          <a:xfrm>
            <a:off x="498563" y="1888521"/>
            <a:ext cx="5237397" cy="1292662"/>
          </a:xfrm>
          <a:prstGeom prst="rect">
            <a:avLst/>
          </a:prstGeom>
          <a:noFill/>
        </p:spPr>
        <p:txBody>
          <a:bodyPr wrap="square">
            <a:spAutoFit/>
          </a:bodyPr>
          <a:lstStyle/>
          <a:p>
            <a:r>
              <a:rPr lang="es-ES" u="sng" dirty="0"/>
              <a:t>Use</a:t>
            </a:r>
          </a:p>
          <a:p>
            <a:endParaRPr lang="es-ES" sz="1400" dirty="0"/>
          </a:p>
          <a:p>
            <a:r>
              <a:rPr lang="es-ES" sz="1400" dirty="0" err="1"/>
              <a:t>Iterates</a:t>
            </a:r>
            <a:r>
              <a:rPr lang="es-ES" sz="1400" dirty="0"/>
              <a:t> </a:t>
            </a:r>
            <a:r>
              <a:rPr lang="es-ES" sz="1400" dirty="0" err="1"/>
              <a:t>through</a:t>
            </a:r>
            <a:r>
              <a:rPr lang="es-ES" sz="1400" dirty="0"/>
              <a:t> </a:t>
            </a:r>
            <a:r>
              <a:rPr lang="es-ES" sz="1400" dirty="0" err="1"/>
              <a:t>the</a:t>
            </a:r>
            <a:r>
              <a:rPr lang="es-ES" sz="1400" dirty="0"/>
              <a:t> </a:t>
            </a:r>
            <a:r>
              <a:rPr lang="es-ES" sz="1400" dirty="0" err="1"/>
              <a:t>elements</a:t>
            </a:r>
            <a:r>
              <a:rPr lang="es-ES" sz="1400" dirty="0"/>
              <a:t> </a:t>
            </a:r>
            <a:r>
              <a:rPr lang="es-ES" sz="1400" dirty="0" err="1"/>
              <a:t>of</a:t>
            </a:r>
            <a:r>
              <a:rPr lang="es-ES" sz="1400" dirty="0"/>
              <a:t> </a:t>
            </a:r>
            <a:r>
              <a:rPr lang="es-ES" sz="1400" dirty="0" err="1"/>
              <a:t>any</a:t>
            </a:r>
            <a:r>
              <a:rPr lang="es-ES" sz="1400" dirty="0"/>
              <a:t> </a:t>
            </a:r>
            <a:r>
              <a:rPr lang="es-ES" sz="1400" dirty="0" err="1"/>
              <a:t>sequence</a:t>
            </a:r>
            <a:r>
              <a:rPr lang="es-ES" sz="1400" dirty="0"/>
              <a:t> </a:t>
            </a:r>
            <a:r>
              <a:rPr lang="es-ES" sz="1400" dirty="0" err="1"/>
              <a:t>or</a:t>
            </a:r>
            <a:r>
              <a:rPr lang="es-ES" sz="1400" dirty="0"/>
              <a:t> iterable variable (</a:t>
            </a:r>
            <a:r>
              <a:rPr lang="es-ES" sz="1400" dirty="0" err="1"/>
              <a:t>lists</a:t>
            </a:r>
            <a:r>
              <a:rPr lang="es-ES" sz="1400" dirty="0"/>
              <a:t>, </a:t>
            </a:r>
            <a:r>
              <a:rPr lang="es-ES" sz="1400" dirty="0" err="1"/>
              <a:t>ranges</a:t>
            </a:r>
            <a:r>
              <a:rPr lang="es-ES" sz="1400" dirty="0"/>
              <a:t>, </a:t>
            </a:r>
            <a:r>
              <a:rPr lang="es-ES" sz="1400" dirty="0" err="1"/>
              <a:t>strings</a:t>
            </a:r>
            <a:r>
              <a:rPr lang="es-ES" sz="1400" dirty="0"/>
              <a:t>, </a:t>
            </a:r>
            <a:r>
              <a:rPr lang="es-ES" sz="1400" dirty="0" err="1"/>
              <a:t>tuples</a:t>
            </a:r>
            <a:r>
              <a:rPr lang="es-ES" sz="1400" dirty="0"/>
              <a:t>, </a:t>
            </a:r>
            <a:r>
              <a:rPr lang="es-ES" sz="1400" dirty="0" err="1"/>
              <a:t>etc</a:t>
            </a:r>
            <a:r>
              <a:rPr lang="es-ES" sz="1400" dirty="0"/>
              <a:t>)</a:t>
            </a:r>
          </a:p>
          <a:p>
            <a:endParaRPr lang="es-ES" u="sng" dirty="0">
              <a:effectLst>
                <a:outerShdw blurRad="38100" dist="38100" dir="2700000" algn="tl">
                  <a:srgbClr val="000000">
                    <a:alpha val="43137"/>
                  </a:srgbClr>
                </a:outerShdw>
              </a:effectLst>
            </a:endParaRPr>
          </a:p>
        </p:txBody>
      </p:sp>
      <p:sp>
        <p:nvSpPr>
          <p:cNvPr id="17" name="CuadroTexto 16">
            <a:extLst>
              <a:ext uri="{FF2B5EF4-FFF2-40B4-BE49-F238E27FC236}">
                <a16:creationId xmlns:a16="http://schemas.microsoft.com/office/drawing/2014/main" id="{94F2CAF1-3EC6-4D67-AF65-823C6BFC40B7}"/>
              </a:ext>
            </a:extLst>
          </p:cNvPr>
          <p:cNvSpPr txBox="1"/>
          <p:nvPr/>
        </p:nvSpPr>
        <p:spPr>
          <a:xfrm>
            <a:off x="6456040" y="2904417"/>
            <a:ext cx="6094602" cy="584775"/>
          </a:xfrm>
          <a:prstGeom prst="rect">
            <a:avLst/>
          </a:prstGeom>
          <a:noFill/>
        </p:spPr>
        <p:txBody>
          <a:bodyPr wrap="square">
            <a:spAutoFit/>
          </a:bodyPr>
          <a:lstStyle/>
          <a:p>
            <a:r>
              <a:rPr lang="es-ES" u="sng" dirty="0"/>
              <a:t>General sintaxis</a:t>
            </a:r>
          </a:p>
          <a:p>
            <a:endParaRPr lang="es-ES" sz="1400" dirty="0"/>
          </a:p>
        </p:txBody>
      </p:sp>
      <p:sp>
        <p:nvSpPr>
          <p:cNvPr id="20" name="CuadroTexto 19">
            <a:extLst>
              <a:ext uri="{FF2B5EF4-FFF2-40B4-BE49-F238E27FC236}">
                <a16:creationId xmlns:a16="http://schemas.microsoft.com/office/drawing/2014/main" id="{68513BF6-BFE7-4147-9A3E-D56CB9EE582C}"/>
              </a:ext>
            </a:extLst>
          </p:cNvPr>
          <p:cNvSpPr txBox="1"/>
          <p:nvPr/>
        </p:nvSpPr>
        <p:spPr>
          <a:xfrm>
            <a:off x="6456040" y="4147253"/>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16" name="Imagen 15">
            <a:extLst>
              <a:ext uri="{FF2B5EF4-FFF2-40B4-BE49-F238E27FC236}">
                <a16:creationId xmlns:a16="http://schemas.microsoft.com/office/drawing/2014/main" id="{4E2F51B6-DDF4-44F0-972F-818C94969EB5}"/>
              </a:ext>
            </a:extLst>
          </p:cNvPr>
          <p:cNvPicPr>
            <a:picLocks noChangeAspect="1"/>
          </p:cNvPicPr>
          <p:nvPr/>
        </p:nvPicPr>
        <p:blipFill>
          <a:blip r:embed="rId2"/>
          <a:stretch>
            <a:fillRect/>
          </a:stretch>
        </p:blipFill>
        <p:spPr>
          <a:xfrm>
            <a:off x="6590544" y="4604118"/>
            <a:ext cx="1665696" cy="849505"/>
          </a:xfrm>
          <a:prstGeom prst="rect">
            <a:avLst/>
          </a:prstGeom>
        </p:spPr>
      </p:pic>
      <p:sp>
        <p:nvSpPr>
          <p:cNvPr id="18" name="Rectángulo 17">
            <a:extLst>
              <a:ext uri="{FF2B5EF4-FFF2-40B4-BE49-F238E27FC236}">
                <a16:creationId xmlns:a16="http://schemas.microsoft.com/office/drawing/2014/main" id="{26D9DAEA-31FB-49D0-B2F1-F94B8AA8DD62}"/>
              </a:ext>
            </a:extLst>
          </p:cNvPr>
          <p:cNvSpPr/>
          <p:nvPr/>
        </p:nvSpPr>
        <p:spPr>
          <a:xfrm>
            <a:off x="7032104" y="4814103"/>
            <a:ext cx="504056" cy="1705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22" name="Conector recto 21">
            <a:extLst>
              <a:ext uri="{FF2B5EF4-FFF2-40B4-BE49-F238E27FC236}">
                <a16:creationId xmlns:a16="http://schemas.microsoft.com/office/drawing/2014/main" id="{95B4A0BE-C34C-4654-A837-A42986F5CCFF}"/>
              </a:ext>
            </a:extLst>
          </p:cNvPr>
          <p:cNvCxnSpPr>
            <a:cxnSpLocks/>
            <a:stCxn id="18" idx="3"/>
          </p:cNvCxnSpPr>
          <p:nvPr/>
        </p:nvCxnSpPr>
        <p:spPr>
          <a:xfrm>
            <a:off x="7536160" y="4899358"/>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5B5A48A3-557E-467A-9E23-A783C7CF7740}"/>
              </a:ext>
            </a:extLst>
          </p:cNvPr>
          <p:cNvSpPr txBox="1"/>
          <p:nvPr/>
        </p:nvSpPr>
        <p:spPr>
          <a:xfrm>
            <a:off x="8697799" y="4714691"/>
            <a:ext cx="3092323" cy="276999"/>
          </a:xfrm>
          <a:prstGeom prst="rect">
            <a:avLst/>
          </a:prstGeom>
          <a:noFill/>
        </p:spPr>
        <p:txBody>
          <a:bodyPr wrap="square" rtlCol="0">
            <a:spAutoFit/>
          </a:bodyPr>
          <a:lstStyle/>
          <a:p>
            <a:r>
              <a:rPr lang="es-ES" sz="1200" dirty="0">
                <a:solidFill>
                  <a:srgbClr val="C00000"/>
                </a:solidFill>
              </a:rPr>
              <a:t>Test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sp>
        <p:nvSpPr>
          <p:cNvPr id="26" name="Cerrar llave 25">
            <a:extLst>
              <a:ext uri="{FF2B5EF4-FFF2-40B4-BE49-F238E27FC236}">
                <a16:creationId xmlns:a16="http://schemas.microsoft.com/office/drawing/2014/main" id="{C659C3DD-BEAA-4B6F-8E44-B07BE4558F15}"/>
              </a:ext>
            </a:extLst>
          </p:cNvPr>
          <p:cNvSpPr/>
          <p:nvPr/>
        </p:nvSpPr>
        <p:spPr>
          <a:xfrm>
            <a:off x="8568538" y="4931625"/>
            <a:ext cx="144016" cy="402216"/>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CuadroTexto 29">
            <a:extLst>
              <a:ext uri="{FF2B5EF4-FFF2-40B4-BE49-F238E27FC236}">
                <a16:creationId xmlns:a16="http://schemas.microsoft.com/office/drawing/2014/main" id="{6180E479-8CCC-4FA5-A777-F079CE1410ED}"/>
              </a:ext>
            </a:extLst>
          </p:cNvPr>
          <p:cNvSpPr txBox="1"/>
          <p:nvPr/>
        </p:nvSpPr>
        <p:spPr>
          <a:xfrm>
            <a:off x="8705176" y="4968602"/>
            <a:ext cx="1063232" cy="276999"/>
          </a:xfrm>
          <a:prstGeom prst="rect">
            <a:avLst/>
          </a:prstGeom>
          <a:noFill/>
        </p:spPr>
        <p:txBody>
          <a:bodyPr wrap="square" rtlCol="0">
            <a:spAutoFit/>
          </a:bodyPr>
          <a:lstStyle/>
          <a:p>
            <a:r>
              <a:rPr lang="es-ES" sz="1200" dirty="0" err="1">
                <a:solidFill>
                  <a:srgbClr val="C00000"/>
                </a:solidFill>
              </a:rPr>
              <a:t>statetments</a:t>
            </a:r>
            <a:endParaRPr lang="es-ES" sz="1200" dirty="0">
              <a:solidFill>
                <a:srgbClr val="C00000"/>
              </a:solidFill>
            </a:endParaRPr>
          </a:p>
        </p:txBody>
      </p:sp>
      <p:sp>
        <p:nvSpPr>
          <p:cNvPr id="31" name="CuadroTexto 30">
            <a:extLst>
              <a:ext uri="{FF2B5EF4-FFF2-40B4-BE49-F238E27FC236}">
                <a16:creationId xmlns:a16="http://schemas.microsoft.com/office/drawing/2014/main" id="{D1526CD9-732E-4481-AD15-C41C0DCE6FE3}"/>
              </a:ext>
            </a:extLst>
          </p:cNvPr>
          <p:cNvSpPr txBox="1"/>
          <p:nvPr/>
        </p:nvSpPr>
        <p:spPr>
          <a:xfrm>
            <a:off x="484780" y="2901994"/>
            <a:ext cx="6094602" cy="584775"/>
          </a:xfrm>
          <a:prstGeom prst="rect">
            <a:avLst/>
          </a:prstGeom>
          <a:noFill/>
        </p:spPr>
        <p:txBody>
          <a:bodyPr wrap="square">
            <a:spAutoFit/>
          </a:bodyPr>
          <a:lstStyle/>
          <a:p>
            <a:r>
              <a:rPr lang="es-ES" u="sng" dirty="0"/>
              <a:t>General sintaxis</a:t>
            </a:r>
          </a:p>
          <a:p>
            <a:endParaRPr lang="es-ES" sz="1400" dirty="0"/>
          </a:p>
        </p:txBody>
      </p:sp>
      <p:sp>
        <p:nvSpPr>
          <p:cNvPr id="33" name="CuadroTexto 32">
            <a:extLst>
              <a:ext uri="{FF2B5EF4-FFF2-40B4-BE49-F238E27FC236}">
                <a16:creationId xmlns:a16="http://schemas.microsoft.com/office/drawing/2014/main" id="{043ECEEE-D93F-416D-8DAB-326FAD10D0F3}"/>
              </a:ext>
            </a:extLst>
          </p:cNvPr>
          <p:cNvSpPr txBox="1"/>
          <p:nvPr/>
        </p:nvSpPr>
        <p:spPr>
          <a:xfrm>
            <a:off x="484780" y="4144830"/>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34" name="Imagen 33">
            <a:extLst>
              <a:ext uri="{FF2B5EF4-FFF2-40B4-BE49-F238E27FC236}">
                <a16:creationId xmlns:a16="http://schemas.microsoft.com/office/drawing/2014/main" id="{A49225A4-0D7F-4F90-8899-6C63AD004457}"/>
              </a:ext>
            </a:extLst>
          </p:cNvPr>
          <p:cNvPicPr>
            <a:picLocks noChangeAspect="1"/>
          </p:cNvPicPr>
          <p:nvPr/>
        </p:nvPicPr>
        <p:blipFill>
          <a:blip r:embed="rId3"/>
          <a:stretch>
            <a:fillRect/>
          </a:stretch>
        </p:blipFill>
        <p:spPr>
          <a:xfrm>
            <a:off x="2133589" y="4764975"/>
            <a:ext cx="1876425" cy="619125"/>
          </a:xfrm>
          <a:prstGeom prst="rect">
            <a:avLst/>
          </a:prstGeom>
        </p:spPr>
      </p:pic>
      <p:sp>
        <p:nvSpPr>
          <p:cNvPr id="43" name="CuadroTexto 42">
            <a:extLst>
              <a:ext uri="{FF2B5EF4-FFF2-40B4-BE49-F238E27FC236}">
                <a16:creationId xmlns:a16="http://schemas.microsoft.com/office/drawing/2014/main" id="{59B9E9DC-7A3C-46C9-B1F1-9715B4A42C86}"/>
              </a:ext>
            </a:extLst>
          </p:cNvPr>
          <p:cNvSpPr txBox="1"/>
          <p:nvPr/>
        </p:nvSpPr>
        <p:spPr>
          <a:xfrm>
            <a:off x="2363699" y="4426654"/>
            <a:ext cx="566552" cy="276999"/>
          </a:xfrm>
          <a:prstGeom prst="rect">
            <a:avLst/>
          </a:prstGeom>
          <a:noFill/>
        </p:spPr>
        <p:txBody>
          <a:bodyPr wrap="square" rtlCol="0">
            <a:spAutoFit/>
          </a:bodyPr>
          <a:lstStyle/>
          <a:p>
            <a:r>
              <a:rPr lang="es-ES" sz="1200" dirty="0" err="1">
                <a:solidFill>
                  <a:srgbClr val="C00000"/>
                </a:solidFill>
              </a:rPr>
              <a:t>item</a:t>
            </a:r>
            <a:endParaRPr lang="es-ES" sz="1200" dirty="0">
              <a:solidFill>
                <a:srgbClr val="C00000"/>
              </a:solidFill>
            </a:endParaRPr>
          </a:p>
        </p:txBody>
      </p:sp>
      <p:sp>
        <p:nvSpPr>
          <p:cNvPr id="44" name="Cerrar llave 43">
            <a:extLst>
              <a:ext uri="{FF2B5EF4-FFF2-40B4-BE49-F238E27FC236}">
                <a16:creationId xmlns:a16="http://schemas.microsoft.com/office/drawing/2014/main" id="{70E72CD9-207C-49B5-B18E-9ABB4FD849E2}"/>
              </a:ext>
            </a:extLst>
          </p:cNvPr>
          <p:cNvSpPr/>
          <p:nvPr/>
        </p:nvSpPr>
        <p:spPr>
          <a:xfrm rot="16200000">
            <a:off x="2537550" y="4656900"/>
            <a:ext cx="88579" cy="301254"/>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5" name="CuadroTexto 44">
            <a:extLst>
              <a:ext uri="{FF2B5EF4-FFF2-40B4-BE49-F238E27FC236}">
                <a16:creationId xmlns:a16="http://schemas.microsoft.com/office/drawing/2014/main" id="{0FF182A8-4EC4-4817-8567-760C73029D5D}"/>
              </a:ext>
            </a:extLst>
          </p:cNvPr>
          <p:cNvSpPr txBox="1"/>
          <p:nvPr/>
        </p:nvSpPr>
        <p:spPr>
          <a:xfrm>
            <a:off x="3612902" y="5001407"/>
            <a:ext cx="1063232" cy="276999"/>
          </a:xfrm>
          <a:prstGeom prst="rect">
            <a:avLst/>
          </a:prstGeom>
          <a:noFill/>
        </p:spPr>
        <p:txBody>
          <a:bodyPr wrap="square" rtlCol="0">
            <a:spAutoFit/>
          </a:bodyPr>
          <a:lstStyle/>
          <a:p>
            <a:r>
              <a:rPr lang="es-ES" sz="1200" dirty="0" err="1">
                <a:solidFill>
                  <a:srgbClr val="C00000"/>
                </a:solidFill>
              </a:rPr>
              <a:t>statetments</a:t>
            </a:r>
            <a:endParaRPr lang="es-ES" sz="1200" dirty="0">
              <a:solidFill>
                <a:srgbClr val="C00000"/>
              </a:solidFill>
            </a:endParaRPr>
          </a:p>
        </p:txBody>
      </p:sp>
      <p:sp>
        <p:nvSpPr>
          <p:cNvPr id="46" name="Cerrar llave 45">
            <a:extLst>
              <a:ext uri="{FF2B5EF4-FFF2-40B4-BE49-F238E27FC236}">
                <a16:creationId xmlns:a16="http://schemas.microsoft.com/office/drawing/2014/main" id="{CCF74831-8EFD-4123-8B0C-954248D25D49}"/>
              </a:ext>
            </a:extLst>
          </p:cNvPr>
          <p:cNvSpPr/>
          <p:nvPr/>
        </p:nvSpPr>
        <p:spPr>
          <a:xfrm rot="16200000">
            <a:off x="3245289" y="4468108"/>
            <a:ext cx="86903" cy="648330"/>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7" name="CuadroTexto 46">
            <a:extLst>
              <a:ext uri="{FF2B5EF4-FFF2-40B4-BE49-F238E27FC236}">
                <a16:creationId xmlns:a16="http://schemas.microsoft.com/office/drawing/2014/main" id="{FDBAD8AB-D9A7-4318-A619-0D8CF7725DDD}"/>
              </a:ext>
            </a:extLst>
          </p:cNvPr>
          <p:cNvSpPr txBox="1"/>
          <p:nvPr/>
        </p:nvSpPr>
        <p:spPr>
          <a:xfrm>
            <a:off x="2861214" y="4417285"/>
            <a:ext cx="906687" cy="276999"/>
          </a:xfrm>
          <a:prstGeom prst="rect">
            <a:avLst/>
          </a:prstGeom>
          <a:noFill/>
        </p:spPr>
        <p:txBody>
          <a:bodyPr wrap="square" rtlCol="0">
            <a:spAutoFit/>
          </a:bodyPr>
          <a:lstStyle/>
          <a:p>
            <a:r>
              <a:rPr lang="es-ES" sz="1200" dirty="0" err="1">
                <a:solidFill>
                  <a:srgbClr val="C00000"/>
                </a:solidFill>
              </a:rPr>
              <a:t>sequence</a:t>
            </a:r>
            <a:endParaRPr lang="es-ES" sz="1200" dirty="0">
              <a:solidFill>
                <a:srgbClr val="C00000"/>
              </a:solidFill>
            </a:endParaRPr>
          </a:p>
        </p:txBody>
      </p:sp>
      <p:pic>
        <p:nvPicPr>
          <p:cNvPr id="5" name="Imagen 4">
            <a:extLst>
              <a:ext uri="{FF2B5EF4-FFF2-40B4-BE49-F238E27FC236}">
                <a16:creationId xmlns:a16="http://schemas.microsoft.com/office/drawing/2014/main" id="{64E39851-EAD3-4020-B203-023DF00ED6DA}"/>
              </a:ext>
            </a:extLst>
          </p:cNvPr>
          <p:cNvPicPr>
            <a:picLocks noChangeAspect="1"/>
          </p:cNvPicPr>
          <p:nvPr/>
        </p:nvPicPr>
        <p:blipFill>
          <a:blip r:embed="rId4"/>
          <a:stretch>
            <a:fillRect/>
          </a:stretch>
        </p:blipFill>
        <p:spPr>
          <a:xfrm>
            <a:off x="6561964" y="3467232"/>
            <a:ext cx="2800350" cy="428625"/>
          </a:xfrm>
          <a:prstGeom prst="rect">
            <a:avLst/>
          </a:prstGeom>
        </p:spPr>
      </p:pic>
      <p:pic>
        <p:nvPicPr>
          <p:cNvPr id="7" name="Imagen 6">
            <a:extLst>
              <a:ext uri="{FF2B5EF4-FFF2-40B4-BE49-F238E27FC236}">
                <a16:creationId xmlns:a16="http://schemas.microsoft.com/office/drawing/2014/main" id="{9F56BD9C-B40F-4E0D-B43B-4710C786FFF7}"/>
              </a:ext>
            </a:extLst>
          </p:cNvPr>
          <p:cNvPicPr>
            <a:picLocks noChangeAspect="1"/>
          </p:cNvPicPr>
          <p:nvPr/>
        </p:nvPicPr>
        <p:blipFill>
          <a:blip r:embed="rId5"/>
          <a:stretch>
            <a:fillRect/>
          </a:stretch>
        </p:blipFill>
        <p:spPr>
          <a:xfrm>
            <a:off x="538151" y="3463007"/>
            <a:ext cx="5067300" cy="419100"/>
          </a:xfrm>
          <a:prstGeom prst="rect">
            <a:avLst/>
          </a:prstGeom>
        </p:spPr>
      </p:pic>
    </p:spTree>
    <p:extLst>
      <p:ext uri="{BB962C8B-B14F-4D97-AF65-F5344CB8AC3E}">
        <p14:creationId xmlns:p14="http://schemas.microsoft.com/office/powerpoint/2010/main" val="4171233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LOOP CONTROL (BREAK/CONTINUE/ELSE)</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8" name="Rectángulo 7">
            <a:extLst>
              <a:ext uri="{FF2B5EF4-FFF2-40B4-BE49-F238E27FC236}">
                <a16:creationId xmlns:a16="http://schemas.microsoft.com/office/drawing/2014/main" id="{FA1E1612-1A1B-4C2E-A42D-CA56AA63749D}"/>
              </a:ext>
            </a:extLst>
          </p:cNvPr>
          <p:cNvSpPr/>
          <p:nvPr/>
        </p:nvSpPr>
        <p:spPr>
          <a:xfrm>
            <a:off x="401877" y="2631776"/>
            <a:ext cx="5459386" cy="338951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9" name="Rectángulo 8">
            <a:extLst>
              <a:ext uri="{FF2B5EF4-FFF2-40B4-BE49-F238E27FC236}">
                <a16:creationId xmlns:a16="http://schemas.microsoft.com/office/drawing/2014/main" id="{F11D82ED-3059-446B-BA72-7EADA3646168}"/>
              </a:ext>
            </a:extLst>
          </p:cNvPr>
          <p:cNvSpPr/>
          <p:nvPr/>
        </p:nvSpPr>
        <p:spPr>
          <a:xfrm>
            <a:off x="6322643" y="2631775"/>
            <a:ext cx="5459386" cy="33895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CuadroTexto 9">
            <a:extLst>
              <a:ext uri="{FF2B5EF4-FFF2-40B4-BE49-F238E27FC236}">
                <a16:creationId xmlns:a16="http://schemas.microsoft.com/office/drawing/2014/main" id="{E59BCFFD-5CAC-4A1F-B23D-A2861B88D886}"/>
              </a:ext>
            </a:extLst>
          </p:cNvPr>
          <p:cNvSpPr txBox="1"/>
          <p:nvPr/>
        </p:nvSpPr>
        <p:spPr>
          <a:xfrm>
            <a:off x="285976" y="2203632"/>
            <a:ext cx="5691188" cy="369332"/>
          </a:xfrm>
          <a:prstGeom prst="rect">
            <a:avLst/>
          </a:prstGeom>
          <a:noFill/>
        </p:spPr>
        <p:txBody>
          <a:bodyPr wrap="square" rtlCol="0">
            <a:spAutoFit/>
          </a:bodyPr>
          <a:lstStyle/>
          <a:p>
            <a:pPr algn="ctr"/>
            <a:r>
              <a:rPr lang="es-ES" u="sng" dirty="0"/>
              <a:t>FOR</a:t>
            </a:r>
          </a:p>
        </p:txBody>
      </p:sp>
      <p:sp>
        <p:nvSpPr>
          <p:cNvPr id="11" name="CuadroTexto 10">
            <a:extLst>
              <a:ext uri="{FF2B5EF4-FFF2-40B4-BE49-F238E27FC236}">
                <a16:creationId xmlns:a16="http://schemas.microsoft.com/office/drawing/2014/main" id="{DC7AE980-F973-4AC3-AD13-F8EC471CA132}"/>
              </a:ext>
            </a:extLst>
          </p:cNvPr>
          <p:cNvSpPr txBox="1"/>
          <p:nvPr/>
        </p:nvSpPr>
        <p:spPr>
          <a:xfrm>
            <a:off x="6206742" y="2181802"/>
            <a:ext cx="5691188" cy="369332"/>
          </a:xfrm>
          <a:prstGeom prst="rect">
            <a:avLst/>
          </a:prstGeom>
          <a:noFill/>
        </p:spPr>
        <p:txBody>
          <a:bodyPr wrap="square" rtlCol="0">
            <a:spAutoFit/>
          </a:bodyPr>
          <a:lstStyle/>
          <a:p>
            <a:pPr algn="ctr"/>
            <a:r>
              <a:rPr lang="es-ES" u="sng" dirty="0"/>
              <a:t>WHILE</a:t>
            </a:r>
          </a:p>
        </p:txBody>
      </p:sp>
      <p:sp>
        <p:nvSpPr>
          <p:cNvPr id="17" name="CuadroTexto 16">
            <a:extLst>
              <a:ext uri="{FF2B5EF4-FFF2-40B4-BE49-F238E27FC236}">
                <a16:creationId xmlns:a16="http://schemas.microsoft.com/office/drawing/2014/main" id="{94F2CAF1-3EC6-4D67-AF65-823C6BFC40B7}"/>
              </a:ext>
            </a:extLst>
          </p:cNvPr>
          <p:cNvSpPr txBox="1"/>
          <p:nvPr/>
        </p:nvSpPr>
        <p:spPr>
          <a:xfrm>
            <a:off x="6456040" y="2904417"/>
            <a:ext cx="6094602" cy="584775"/>
          </a:xfrm>
          <a:prstGeom prst="rect">
            <a:avLst/>
          </a:prstGeom>
          <a:noFill/>
        </p:spPr>
        <p:txBody>
          <a:bodyPr wrap="square">
            <a:spAutoFit/>
          </a:bodyPr>
          <a:lstStyle/>
          <a:p>
            <a:r>
              <a:rPr lang="es-ES" u="sng" dirty="0"/>
              <a:t>General sintaxis</a:t>
            </a:r>
          </a:p>
          <a:p>
            <a:endParaRPr lang="es-ES" sz="1400" dirty="0"/>
          </a:p>
        </p:txBody>
      </p:sp>
      <p:pic>
        <p:nvPicPr>
          <p:cNvPr id="12" name="Imagen 11">
            <a:extLst>
              <a:ext uri="{FF2B5EF4-FFF2-40B4-BE49-F238E27FC236}">
                <a16:creationId xmlns:a16="http://schemas.microsoft.com/office/drawing/2014/main" id="{E0F62ACC-1232-4ADD-A21F-8BD47DB60F47}"/>
              </a:ext>
            </a:extLst>
          </p:cNvPr>
          <p:cNvPicPr>
            <a:picLocks noChangeAspect="1"/>
          </p:cNvPicPr>
          <p:nvPr/>
        </p:nvPicPr>
        <p:blipFill>
          <a:blip r:embed="rId2"/>
          <a:stretch>
            <a:fillRect/>
          </a:stretch>
        </p:blipFill>
        <p:spPr>
          <a:xfrm>
            <a:off x="6590544" y="3323719"/>
            <a:ext cx="4329992" cy="862513"/>
          </a:xfrm>
          <a:prstGeom prst="rect">
            <a:avLst/>
          </a:prstGeom>
        </p:spPr>
      </p:pic>
      <p:sp>
        <p:nvSpPr>
          <p:cNvPr id="20" name="CuadroTexto 19">
            <a:extLst>
              <a:ext uri="{FF2B5EF4-FFF2-40B4-BE49-F238E27FC236}">
                <a16:creationId xmlns:a16="http://schemas.microsoft.com/office/drawing/2014/main" id="{68513BF6-BFE7-4147-9A3E-D56CB9EE582C}"/>
              </a:ext>
            </a:extLst>
          </p:cNvPr>
          <p:cNvSpPr txBox="1"/>
          <p:nvPr/>
        </p:nvSpPr>
        <p:spPr>
          <a:xfrm>
            <a:off x="6456040" y="4147253"/>
            <a:ext cx="6094602" cy="584775"/>
          </a:xfrm>
          <a:prstGeom prst="rect">
            <a:avLst/>
          </a:prstGeom>
          <a:noFill/>
        </p:spPr>
        <p:txBody>
          <a:bodyPr wrap="square">
            <a:spAutoFit/>
          </a:bodyPr>
          <a:lstStyle/>
          <a:p>
            <a:r>
              <a:rPr lang="es-ES" u="sng" dirty="0" err="1"/>
              <a:t>Example</a:t>
            </a:r>
            <a:endParaRPr lang="es-ES" u="sng" dirty="0"/>
          </a:p>
          <a:p>
            <a:endParaRPr lang="es-ES" sz="1400" dirty="0"/>
          </a:p>
        </p:txBody>
      </p:sp>
      <p:sp>
        <p:nvSpPr>
          <p:cNvPr id="31" name="CuadroTexto 30">
            <a:extLst>
              <a:ext uri="{FF2B5EF4-FFF2-40B4-BE49-F238E27FC236}">
                <a16:creationId xmlns:a16="http://schemas.microsoft.com/office/drawing/2014/main" id="{D1526CD9-732E-4481-AD15-C41C0DCE6FE3}"/>
              </a:ext>
            </a:extLst>
          </p:cNvPr>
          <p:cNvSpPr txBox="1"/>
          <p:nvPr/>
        </p:nvSpPr>
        <p:spPr>
          <a:xfrm>
            <a:off x="484780" y="2901994"/>
            <a:ext cx="6094602" cy="584775"/>
          </a:xfrm>
          <a:prstGeom prst="rect">
            <a:avLst/>
          </a:prstGeom>
          <a:noFill/>
        </p:spPr>
        <p:txBody>
          <a:bodyPr wrap="square">
            <a:spAutoFit/>
          </a:bodyPr>
          <a:lstStyle/>
          <a:p>
            <a:r>
              <a:rPr lang="es-ES" u="sng" dirty="0"/>
              <a:t>General sintaxis</a:t>
            </a:r>
          </a:p>
          <a:p>
            <a:endParaRPr lang="es-ES" sz="1400" dirty="0"/>
          </a:p>
        </p:txBody>
      </p:sp>
      <p:sp>
        <p:nvSpPr>
          <p:cNvPr id="33" name="CuadroTexto 32">
            <a:extLst>
              <a:ext uri="{FF2B5EF4-FFF2-40B4-BE49-F238E27FC236}">
                <a16:creationId xmlns:a16="http://schemas.microsoft.com/office/drawing/2014/main" id="{043ECEEE-D93F-416D-8DAB-326FAD10D0F3}"/>
              </a:ext>
            </a:extLst>
          </p:cNvPr>
          <p:cNvSpPr txBox="1"/>
          <p:nvPr/>
        </p:nvSpPr>
        <p:spPr>
          <a:xfrm>
            <a:off x="484780" y="4144830"/>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28" name="Imagen 27">
            <a:extLst>
              <a:ext uri="{FF2B5EF4-FFF2-40B4-BE49-F238E27FC236}">
                <a16:creationId xmlns:a16="http://schemas.microsoft.com/office/drawing/2014/main" id="{6363464A-14E4-473B-9665-6DA7F2F14865}"/>
              </a:ext>
            </a:extLst>
          </p:cNvPr>
          <p:cNvPicPr>
            <a:picLocks noChangeAspect="1"/>
          </p:cNvPicPr>
          <p:nvPr/>
        </p:nvPicPr>
        <p:blipFill>
          <a:blip r:embed="rId3"/>
          <a:stretch>
            <a:fillRect/>
          </a:stretch>
        </p:blipFill>
        <p:spPr>
          <a:xfrm>
            <a:off x="484780" y="3296542"/>
            <a:ext cx="5109767" cy="877527"/>
          </a:xfrm>
          <a:prstGeom prst="rect">
            <a:avLst/>
          </a:prstGeom>
        </p:spPr>
      </p:pic>
      <p:sp>
        <p:nvSpPr>
          <p:cNvPr id="36" name="CuadroTexto 35">
            <a:extLst>
              <a:ext uri="{FF2B5EF4-FFF2-40B4-BE49-F238E27FC236}">
                <a16:creationId xmlns:a16="http://schemas.microsoft.com/office/drawing/2014/main" id="{9593E520-C3BE-40AC-BE4E-598F15215811}"/>
              </a:ext>
            </a:extLst>
          </p:cNvPr>
          <p:cNvSpPr txBox="1"/>
          <p:nvPr/>
        </p:nvSpPr>
        <p:spPr>
          <a:xfrm>
            <a:off x="422184" y="1330338"/>
            <a:ext cx="11218432" cy="923330"/>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accent1"/>
                </a:solidFill>
                <a:latin typeface="Consolas" panose="020B0609020204030204" pitchFamily="49" charset="0"/>
              </a:rPr>
              <a:t>Break    : </a:t>
            </a:r>
            <a:r>
              <a:rPr lang="es-ES" dirty="0" err="1"/>
              <a:t>Ends</a:t>
            </a:r>
            <a:r>
              <a:rPr lang="es-ES" dirty="0"/>
              <a:t> </a:t>
            </a:r>
            <a:r>
              <a:rPr lang="es-ES" dirty="0" err="1"/>
              <a:t>the</a:t>
            </a:r>
            <a:r>
              <a:rPr lang="es-ES" dirty="0"/>
              <a:t> </a:t>
            </a:r>
            <a:r>
              <a:rPr lang="es-ES" dirty="0" err="1"/>
              <a:t>loop</a:t>
            </a:r>
            <a:r>
              <a:rPr lang="es-ES" dirty="0"/>
              <a:t> </a:t>
            </a:r>
            <a:r>
              <a:rPr lang="es-ES" dirty="0" err="1"/>
              <a:t>inmediately</a:t>
            </a:r>
            <a:endParaRPr lang="es-ES" dirty="0"/>
          </a:p>
          <a:p>
            <a:pPr marL="285750" indent="-285750">
              <a:buFont typeface="Arial" panose="020B0604020202020204" pitchFamily="34" charset="0"/>
              <a:buChar char="•"/>
            </a:pPr>
            <a:r>
              <a:rPr lang="es-ES" dirty="0">
                <a:solidFill>
                  <a:schemeClr val="accent1"/>
                </a:solidFill>
                <a:latin typeface="Consolas" panose="020B0609020204030204" pitchFamily="49" charset="0"/>
              </a:rPr>
              <a:t>Continue : </a:t>
            </a:r>
            <a:r>
              <a:rPr lang="es-ES" dirty="0"/>
              <a:t>Continues </a:t>
            </a:r>
            <a:r>
              <a:rPr lang="es-ES" dirty="0" err="1"/>
              <a:t>the</a:t>
            </a:r>
            <a:r>
              <a:rPr lang="es-ES" dirty="0"/>
              <a:t> </a:t>
            </a:r>
            <a:r>
              <a:rPr lang="es-ES" dirty="0" err="1"/>
              <a:t>loop</a:t>
            </a:r>
            <a:r>
              <a:rPr lang="es-ES" dirty="0"/>
              <a:t> </a:t>
            </a:r>
            <a:r>
              <a:rPr lang="es-ES" dirty="0" err="1"/>
              <a:t>without</a:t>
            </a:r>
            <a:r>
              <a:rPr lang="es-ES" dirty="0"/>
              <a:t> </a:t>
            </a:r>
            <a:r>
              <a:rPr lang="es-ES" dirty="0" err="1"/>
              <a:t>executing</a:t>
            </a:r>
            <a:r>
              <a:rPr lang="es-ES" dirty="0"/>
              <a:t> </a:t>
            </a:r>
            <a:r>
              <a:rPr lang="es-ES" dirty="0" err="1"/>
              <a:t>the</a:t>
            </a:r>
            <a:r>
              <a:rPr lang="es-ES" dirty="0"/>
              <a:t> </a:t>
            </a:r>
            <a:r>
              <a:rPr lang="es-ES" dirty="0" err="1"/>
              <a:t>rest</a:t>
            </a:r>
            <a:r>
              <a:rPr lang="es-ES" dirty="0"/>
              <a:t> </a:t>
            </a:r>
            <a:r>
              <a:rPr lang="es-ES" dirty="0" err="1"/>
              <a:t>of</a:t>
            </a:r>
            <a:r>
              <a:rPr lang="es-ES" dirty="0"/>
              <a:t> </a:t>
            </a:r>
            <a:r>
              <a:rPr lang="es-ES" dirty="0" err="1"/>
              <a:t>the</a:t>
            </a:r>
            <a:r>
              <a:rPr lang="es-ES" dirty="0"/>
              <a:t> block </a:t>
            </a:r>
          </a:p>
          <a:p>
            <a:pPr marL="285750" indent="-285750">
              <a:buFont typeface="Arial" panose="020B0604020202020204" pitchFamily="34" charset="0"/>
              <a:buChar char="•"/>
            </a:pPr>
            <a:r>
              <a:rPr lang="es-ES" dirty="0" err="1">
                <a:solidFill>
                  <a:srgbClr val="0070C0"/>
                </a:solidFill>
                <a:latin typeface="Consolas" panose="020B0609020204030204" pitchFamily="49" charset="0"/>
              </a:rPr>
              <a:t>Else</a:t>
            </a:r>
            <a:r>
              <a:rPr lang="es-ES" dirty="0">
                <a:solidFill>
                  <a:srgbClr val="0070C0"/>
                </a:solidFill>
                <a:latin typeface="Consolas" panose="020B0609020204030204" pitchFamily="49" charset="0"/>
              </a:rPr>
              <a:t>     : </a:t>
            </a:r>
            <a:r>
              <a:rPr lang="es-ES" dirty="0" err="1"/>
              <a:t>The</a:t>
            </a:r>
            <a:r>
              <a:rPr lang="es-ES" dirty="0"/>
              <a:t> </a:t>
            </a:r>
            <a:r>
              <a:rPr lang="es-ES" dirty="0" err="1"/>
              <a:t>statements</a:t>
            </a:r>
            <a:r>
              <a:rPr lang="es-ES" dirty="0"/>
              <a:t> </a:t>
            </a:r>
            <a:r>
              <a:rPr lang="es-ES" dirty="0" err="1"/>
              <a:t>within</a:t>
            </a:r>
            <a:r>
              <a:rPr lang="es-ES" dirty="0"/>
              <a:t> </a:t>
            </a:r>
            <a:r>
              <a:rPr lang="es-ES" dirty="0" err="1"/>
              <a:t>this</a:t>
            </a:r>
            <a:r>
              <a:rPr lang="es-ES" dirty="0"/>
              <a:t> block </a:t>
            </a:r>
            <a:r>
              <a:rPr lang="es-ES" dirty="0" err="1"/>
              <a:t>is</a:t>
            </a:r>
            <a:r>
              <a:rPr lang="es-ES" dirty="0"/>
              <a:t> </a:t>
            </a:r>
            <a:r>
              <a:rPr lang="es-ES" dirty="0" err="1"/>
              <a:t>executed</a:t>
            </a:r>
            <a:r>
              <a:rPr lang="es-ES" dirty="0"/>
              <a:t> </a:t>
            </a:r>
            <a:r>
              <a:rPr lang="es-ES" dirty="0" err="1"/>
              <a:t>if</a:t>
            </a:r>
            <a:r>
              <a:rPr lang="es-ES" dirty="0"/>
              <a:t> </a:t>
            </a:r>
            <a:r>
              <a:rPr lang="es-ES" dirty="0" err="1"/>
              <a:t>the</a:t>
            </a:r>
            <a:r>
              <a:rPr lang="es-ES" dirty="0"/>
              <a:t> </a:t>
            </a:r>
            <a:r>
              <a:rPr lang="es-ES" dirty="0" err="1"/>
              <a:t>loop</a:t>
            </a:r>
            <a:r>
              <a:rPr lang="es-ES" dirty="0"/>
              <a:t> </a:t>
            </a:r>
            <a:r>
              <a:rPr lang="es-ES" dirty="0" err="1"/>
              <a:t>runs</a:t>
            </a:r>
            <a:r>
              <a:rPr lang="es-ES" dirty="0"/>
              <a:t> </a:t>
            </a:r>
            <a:r>
              <a:rPr lang="es-ES" dirty="0" err="1"/>
              <a:t>if</a:t>
            </a:r>
            <a:r>
              <a:rPr lang="es-ES" dirty="0"/>
              <a:t> a ‘break’ </a:t>
            </a:r>
            <a:r>
              <a:rPr lang="es-ES" dirty="0" err="1"/>
              <a:t>is</a:t>
            </a:r>
            <a:r>
              <a:rPr lang="es-ES" dirty="0"/>
              <a:t> </a:t>
            </a:r>
            <a:r>
              <a:rPr lang="es-ES" dirty="0" err="1"/>
              <a:t>not</a:t>
            </a:r>
            <a:r>
              <a:rPr lang="es-ES" dirty="0"/>
              <a:t> </a:t>
            </a:r>
            <a:r>
              <a:rPr lang="es-ES" dirty="0" err="1"/>
              <a:t>reached</a:t>
            </a:r>
            <a:endParaRPr lang="es-ES" dirty="0"/>
          </a:p>
        </p:txBody>
      </p:sp>
      <p:pic>
        <p:nvPicPr>
          <p:cNvPr id="48" name="Imagen 47">
            <a:extLst>
              <a:ext uri="{FF2B5EF4-FFF2-40B4-BE49-F238E27FC236}">
                <a16:creationId xmlns:a16="http://schemas.microsoft.com/office/drawing/2014/main" id="{12BA2E9D-E0E9-4AF5-98B3-C3924B83CEE7}"/>
              </a:ext>
            </a:extLst>
          </p:cNvPr>
          <p:cNvPicPr>
            <a:picLocks noChangeAspect="1"/>
          </p:cNvPicPr>
          <p:nvPr/>
        </p:nvPicPr>
        <p:blipFill>
          <a:blip r:embed="rId4"/>
          <a:stretch>
            <a:fillRect/>
          </a:stretch>
        </p:blipFill>
        <p:spPr>
          <a:xfrm>
            <a:off x="7904927" y="4241699"/>
            <a:ext cx="3415605" cy="1642432"/>
          </a:xfrm>
          <a:prstGeom prst="rect">
            <a:avLst/>
          </a:prstGeom>
        </p:spPr>
      </p:pic>
      <p:pic>
        <p:nvPicPr>
          <p:cNvPr id="50" name="Imagen 49">
            <a:extLst>
              <a:ext uri="{FF2B5EF4-FFF2-40B4-BE49-F238E27FC236}">
                <a16:creationId xmlns:a16="http://schemas.microsoft.com/office/drawing/2014/main" id="{75B1AEFE-584A-4E77-B1CB-B6215E703CC0}"/>
              </a:ext>
            </a:extLst>
          </p:cNvPr>
          <p:cNvPicPr>
            <a:picLocks noChangeAspect="1"/>
          </p:cNvPicPr>
          <p:nvPr/>
        </p:nvPicPr>
        <p:blipFill>
          <a:blip r:embed="rId5"/>
          <a:stretch>
            <a:fillRect/>
          </a:stretch>
        </p:blipFill>
        <p:spPr>
          <a:xfrm>
            <a:off x="2147798" y="4480211"/>
            <a:ext cx="3674968" cy="1403920"/>
          </a:xfrm>
          <a:prstGeom prst="rect">
            <a:avLst/>
          </a:prstGeom>
        </p:spPr>
      </p:pic>
    </p:spTree>
    <p:extLst>
      <p:ext uri="{BB962C8B-B14F-4D97-AF65-F5344CB8AC3E}">
        <p14:creationId xmlns:p14="http://schemas.microsoft.com/office/powerpoint/2010/main" val="69265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TIPS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00295"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1754326"/>
          </a:xfrm>
          <a:prstGeom prst="rect">
            <a:avLst/>
          </a:prstGeom>
          <a:noFill/>
        </p:spPr>
        <p:txBody>
          <a:bodyPr wrap="square" rtlCol="0">
            <a:spAutoFit/>
          </a:bodyPr>
          <a:lstStyle/>
          <a:p>
            <a:r>
              <a:rPr lang="es-ES" u="sng" dirty="0" err="1"/>
              <a:t>Avoid</a:t>
            </a:r>
            <a:r>
              <a:rPr lang="es-ES" u="sng" dirty="0"/>
              <a:t> </a:t>
            </a:r>
            <a:r>
              <a:rPr lang="es-ES" u="sng" dirty="0" err="1"/>
              <a:t>the</a:t>
            </a:r>
            <a:r>
              <a:rPr lang="es-ES" u="sng" dirty="0"/>
              <a:t> “Infinite </a:t>
            </a:r>
            <a:r>
              <a:rPr lang="es-ES" u="sng" dirty="0" err="1"/>
              <a:t>Loop</a:t>
            </a:r>
            <a:r>
              <a:rPr lang="es-ES" u="sng" dirty="0"/>
              <a:t>”:</a:t>
            </a:r>
          </a:p>
          <a:p>
            <a:pPr marL="285750" indent="-285750" algn="just">
              <a:buFont typeface="Arial" panose="020B0604020202020204" pitchFamily="34" charset="0"/>
              <a:buChar char="•"/>
            </a:pPr>
            <a:r>
              <a:rPr lang="es-ES" dirty="0" err="1"/>
              <a:t>It</a:t>
            </a:r>
            <a:r>
              <a:rPr lang="es-ES" dirty="0"/>
              <a:t> </a:t>
            </a:r>
            <a:r>
              <a:rPr lang="es-ES" dirty="0" err="1"/>
              <a:t>is</a:t>
            </a:r>
            <a:r>
              <a:rPr lang="es-ES" dirty="0"/>
              <a:t> quite </a:t>
            </a:r>
            <a:r>
              <a:rPr lang="es-ES" dirty="0" err="1"/>
              <a:t>common</a:t>
            </a:r>
            <a:r>
              <a:rPr lang="es-ES" dirty="0"/>
              <a:t> </a:t>
            </a:r>
            <a:r>
              <a:rPr lang="es-ES" dirty="0" err="1"/>
              <a:t>the</a:t>
            </a:r>
            <a:r>
              <a:rPr lang="es-ES" dirty="0"/>
              <a:t> case </a:t>
            </a:r>
            <a:r>
              <a:rPr lang="es-ES" dirty="0" err="1"/>
              <a:t>when</a:t>
            </a:r>
            <a:r>
              <a:rPr lang="es-ES" dirty="0"/>
              <a:t> </a:t>
            </a:r>
            <a:r>
              <a:rPr lang="es-ES" dirty="0" err="1"/>
              <a:t>using</a:t>
            </a:r>
            <a:r>
              <a:rPr lang="es-ES" dirty="0"/>
              <a:t> </a:t>
            </a:r>
            <a:r>
              <a:rPr lang="es-ES" dirty="0" err="1"/>
              <a:t>the</a:t>
            </a:r>
            <a:r>
              <a:rPr lang="es-ES" dirty="0"/>
              <a:t> “</a:t>
            </a:r>
            <a:r>
              <a:rPr lang="es-ES" dirty="0" err="1"/>
              <a:t>while</a:t>
            </a:r>
            <a:r>
              <a:rPr lang="es-ES" dirty="0"/>
              <a:t>” </a:t>
            </a:r>
            <a:r>
              <a:rPr lang="es-ES" dirty="0" err="1"/>
              <a:t>end</a:t>
            </a:r>
            <a:r>
              <a:rPr lang="es-ES" dirty="0"/>
              <a:t> up </a:t>
            </a:r>
            <a:r>
              <a:rPr lang="es-ES" dirty="0" err="1"/>
              <a:t>into</a:t>
            </a:r>
            <a:r>
              <a:rPr lang="es-ES" dirty="0"/>
              <a:t> a infinite </a:t>
            </a:r>
            <a:r>
              <a:rPr lang="es-ES" dirty="0" err="1"/>
              <a:t>loop</a:t>
            </a:r>
            <a:r>
              <a:rPr lang="es-ES" dirty="0"/>
              <a:t>. </a:t>
            </a:r>
            <a:r>
              <a:rPr lang="es-ES" dirty="0" err="1"/>
              <a:t>It</a:t>
            </a:r>
            <a:r>
              <a:rPr lang="es-ES" dirty="0"/>
              <a:t> </a:t>
            </a:r>
            <a:r>
              <a:rPr lang="es-ES" dirty="0" err="1"/>
              <a:t>is</a:t>
            </a:r>
            <a:r>
              <a:rPr lang="es-ES" dirty="0"/>
              <a:t> </a:t>
            </a:r>
            <a:r>
              <a:rPr lang="es-ES" dirty="0" err="1"/>
              <a:t>recommenable</a:t>
            </a:r>
            <a:r>
              <a:rPr lang="es-ES" dirty="0"/>
              <a:t> </a:t>
            </a:r>
            <a:r>
              <a:rPr lang="es-ES" dirty="0" err="1"/>
              <a:t>to</a:t>
            </a:r>
            <a:r>
              <a:rPr lang="es-ES" dirty="0"/>
              <a:t> set a </a:t>
            </a:r>
            <a:r>
              <a:rPr lang="es-ES" dirty="0" err="1"/>
              <a:t>counter</a:t>
            </a:r>
            <a:r>
              <a:rPr lang="es-ES" dirty="0"/>
              <a:t> </a:t>
            </a:r>
            <a:r>
              <a:rPr lang="es-ES" dirty="0" err="1"/>
              <a:t>to</a:t>
            </a:r>
            <a:r>
              <a:rPr lang="es-ES" dirty="0"/>
              <a:t> </a:t>
            </a:r>
            <a:r>
              <a:rPr lang="es-ES" dirty="0" err="1"/>
              <a:t>warn</a:t>
            </a:r>
            <a:r>
              <a:rPr lang="es-ES" dirty="0"/>
              <a:t> in case </a:t>
            </a:r>
            <a:r>
              <a:rPr lang="es-ES" dirty="0" err="1"/>
              <a:t>of</a:t>
            </a:r>
            <a:r>
              <a:rPr lang="es-ES" dirty="0"/>
              <a:t> a infinite </a:t>
            </a:r>
            <a:r>
              <a:rPr lang="es-ES" dirty="0" err="1"/>
              <a:t>loop</a:t>
            </a:r>
            <a:endParaRPr lang="es-ES" dirty="0"/>
          </a:p>
          <a:p>
            <a:pPr marL="285750" indent="-285750">
              <a:buFont typeface="Arial" panose="020B0604020202020204" pitchFamily="34" charset="0"/>
              <a:buChar char="•"/>
            </a:pPr>
            <a:endParaRPr lang="es-ES" dirty="0"/>
          </a:p>
        </p:txBody>
      </p:sp>
      <p:pic>
        <p:nvPicPr>
          <p:cNvPr id="6" name="Imagen 5">
            <a:extLst>
              <a:ext uri="{FF2B5EF4-FFF2-40B4-BE49-F238E27FC236}">
                <a16:creationId xmlns:a16="http://schemas.microsoft.com/office/drawing/2014/main" id="{CE29473D-6D27-481A-BC0C-3A07A3795D0A}"/>
              </a:ext>
            </a:extLst>
          </p:cNvPr>
          <p:cNvPicPr>
            <a:picLocks noChangeAspect="1"/>
          </p:cNvPicPr>
          <p:nvPr/>
        </p:nvPicPr>
        <p:blipFill>
          <a:blip r:embed="rId2"/>
          <a:stretch>
            <a:fillRect/>
          </a:stretch>
        </p:blipFill>
        <p:spPr>
          <a:xfrm>
            <a:off x="912704" y="3287478"/>
            <a:ext cx="1866900" cy="1028700"/>
          </a:xfrm>
          <a:prstGeom prst="rect">
            <a:avLst/>
          </a:prstGeom>
        </p:spPr>
      </p:pic>
      <p:pic>
        <p:nvPicPr>
          <p:cNvPr id="8" name="Imagen 7">
            <a:extLst>
              <a:ext uri="{FF2B5EF4-FFF2-40B4-BE49-F238E27FC236}">
                <a16:creationId xmlns:a16="http://schemas.microsoft.com/office/drawing/2014/main" id="{FDE9E1AA-10FE-42E9-A313-6F73921CBA08}"/>
              </a:ext>
            </a:extLst>
          </p:cNvPr>
          <p:cNvPicPr>
            <a:picLocks noChangeAspect="1"/>
          </p:cNvPicPr>
          <p:nvPr/>
        </p:nvPicPr>
        <p:blipFill>
          <a:blip r:embed="rId3"/>
          <a:stretch>
            <a:fillRect/>
          </a:stretch>
        </p:blipFill>
        <p:spPr>
          <a:xfrm>
            <a:off x="2787373" y="3323360"/>
            <a:ext cx="3312727" cy="1833831"/>
          </a:xfrm>
          <a:prstGeom prst="rect">
            <a:avLst/>
          </a:prstGeom>
        </p:spPr>
      </p:pic>
      <p:sp>
        <p:nvSpPr>
          <p:cNvPr id="11" name="Rectángulo 10">
            <a:extLst>
              <a:ext uri="{FF2B5EF4-FFF2-40B4-BE49-F238E27FC236}">
                <a16:creationId xmlns:a16="http://schemas.microsoft.com/office/drawing/2014/main" id="{309EC5B0-DB1C-4CA1-A22E-A6CC733DB7C4}"/>
              </a:ext>
            </a:extLst>
          </p:cNvPr>
          <p:cNvSpPr/>
          <p:nvPr/>
        </p:nvSpPr>
        <p:spPr>
          <a:xfrm>
            <a:off x="2978377" y="4149080"/>
            <a:ext cx="2591059" cy="86182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6" name="CuadroTexto 15">
            <a:extLst>
              <a:ext uri="{FF2B5EF4-FFF2-40B4-BE49-F238E27FC236}">
                <a16:creationId xmlns:a16="http://schemas.microsoft.com/office/drawing/2014/main" id="{0D58E458-D694-4ABC-B1F8-C0F6D75B1482}"/>
              </a:ext>
            </a:extLst>
          </p:cNvPr>
          <p:cNvSpPr txBox="1"/>
          <p:nvPr/>
        </p:nvSpPr>
        <p:spPr>
          <a:xfrm>
            <a:off x="2905089" y="5010903"/>
            <a:ext cx="2591059" cy="523220"/>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Code</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to</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avoid</a:t>
            </a:r>
            <a:r>
              <a:rPr lang="es-ES" sz="1400" dirty="0">
                <a:solidFill>
                  <a:srgbClr val="C00000"/>
                </a:solidFill>
                <a:latin typeface="Consolas" panose="020B0609020204030204" pitchFamily="49" charset="0"/>
              </a:rPr>
              <a:t> </a:t>
            </a:r>
          </a:p>
          <a:p>
            <a:pPr algn="ctr"/>
            <a:r>
              <a:rPr lang="es-ES" sz="1400" dirty="0">
                <a:solidFill>
                  <a:srgbClr val="C00000"/>
                </a:solidFill>
                <a:latin typeface="Consolas" panose="020B0609020204030204" pitchFamily="49" charset="0"/>
              </a:rPr>
              <a:t>Infinite </a:t>
            </a:r>
            <a:r>
              <a:rPr lang="es-ES" sz="1400" dirty="0" err="1">
                <a:solidFill>
                  <a:srgbClr val="C00000"/>
                </a:solidFill>
                <a:latin typeface="Consolas" panose="020B0609020204030204" pitchFamily="49" charset="0"/>
              </a:rPr>
              <a:t>loop</a:t>
            </a:r>
            <a:endParaRPr lang="es-ES" sz="1400" dirty="0">
              <a:solidFill>
                <a:srgbClr val="C00000"/>
              </a:solidFill>
              <a:latin typeface="Consolas" panose="020B0609020204030204" pitchFamily="49" charset="0"/>
            </a:endParaRPr>
          </a:p>
        </p:txBody>
      </p:sp>
      <p:sp>
        <p:nvSpPr>
          <p:cNvPr id="18" name="Flecha: a la derecha 17">
            <a:extLst>
              <a:ext uri="{FF2B5EF4-FFF2-40B4-BE49-F238E27FC236}">
                <a16:creationId xmlns:a16="http://schemas.microsoft.com/office/drawing/2014/main" id="{4B025B21-3089-48D3-AB57-8102DA9C94D5}"/>
              </a:ext>
            </a:extLst>
          </p:cNvPr>
          <p:cNvSpPr/>
          <p:nvPr/>
        </p:nvSpPr>
        <p:spPr>
          <a:xfrm>
            <a:off x="2374968" y="4291295"/>
            <a:ext cx="412405" cy="27310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23" name="CuadroTexto 22">
            <a:extLst>
              <a:ext uri="{FF2B5EF4-FFF2-40B4-BE49-F238E27FC236}">
                <a16:creationId xmlns:a16="http://schemas.microsoft.com/office/drawing/2014/main" id="{F1335ED2-AC2A-41C2-9CAE-5D06E7EE3A64}"/>
              </a:ext>
            </a:extLst>
          </p:cNvPr>
          <p:cNvSpPr txBox="1"/>
          <p:nvPr/>
        </p:nvSpPr>
        <p:spPr>
          <a:xfrm>
            <a:off x="6218293" y="1767546"/>
            <a:ext cx="5112568" cy="1477328"/>
          </a:xfrm>
          <a:prstGeom prst="rect">
            <a:avLst/>
          </a:prstGeom>
          <a:noFill/>
        </p:spPr>
        <p:txBody>
          <a:bodyPr wrap="square" rtlCol="0">
            <a:spAutoFit/>
          </a:bodyPr>
          <a:lstStyle/>
          <a:p>
            <a:r>
              <a:rPr lang="es-ES" u="sng" dirty="0"/>
              <a:t>Key and </a:t>
            </a:r>
            <a:r>
              <a:rPr lang="es-ES" u="sng" dirty="0" err="1"/>
              <a:t>values</a:t>
            </a:r>
            <a:r>
              <a:rPr lang="es-ES" u="sng" dirty="0"/>
              <a:t> in </a:t>
            </a:r>
            <a:r>
              <a:rPr lang="es-ES" u="sng" dirty="0" err="1"/>
              <a:t>dictionaries</a:t>
            </a:r>
            <a:endParaRPr lang="es-ES" u="sng" dirty="0"/>
          </a:p>
          <a:p>
            <a:pPr marL="285750" indent="-285750" algn="just">
              <a:buFont typeface="Arial" panose="020B0604020202020204" pitchFamily="34" charset="0"/>
              <a:buChar char="•"/>
            </a:pPr>
            <a:r>
              <a:rPr lang="es-ES" dirty="0" err="1"/>
              <a:t>It</a:t>
            </a:r>
            <a:r>
              <a:rPr lang="es-ES" dirty="0"/>
              <a:t> </a:t>
            </a:r>
            <a:r>
              <a:rPr lang="es-ES" dirty="0" err="1"/>
              <a:t>is</a:t>
            </a:r>
            <a:r>
              <a:rPr lang="es-ES" dirty="0"/>
              <a:t> posible </a:t>
            </a:r>
            <a:r>
              <a:rPr lang="es-ES" dirty="0" err="1"/>
              <a:t>to</a:t>
            </a:r>
            <a:r>
              <a:rPr lang="es-ES" dirty="0"/>
              <a:t> “</a:t>
            </a:r>
            <a:r>
              <a:rPr lang="es-ES" dirty="0" err="1"/>
              <a:t>unpack</a:t>
            </a:r>
            <a:r>
              <a:rPr lang="es-ES" dirty="0"/>
              <a:t>” </a:t>
            </a:r>
            <a:r>
              <a:rPr lang="es-ES" dirty="0" err="1"/>
              <a:t>dictionaries</a:t>
            </a:r>
            <a:r>
              <a:rPr lang="es-ES" dirty="0"/>
              <a:t> </a:t>
            </a:r>
            <a:r>
              <a:rPr lang="es-ES" dirty="0" err="1"/>
              <a:t>to</a:t>
            </a:r>
            <a:r>
              <a:rPr lang="es-ES" dirty="0"/>
              <a:t> use </a:t>
            </a:r>
            <a:r>
              <a:rPr lang="es-ES" dirty="0" err="1"/>
              <a:t>them</a:t>
            </a:r>
            <a:r>
              <a:rPr lang="es-ES" dirty="0"/>
              <a:t> in “</a:t>
            </a:r>
            <a:r>
              <a:rPr lang="es-ES" dirty="0" err="1"/>
              <a:t>for</a:t>
            </a:r>
            <a:r>
              <a:rPr lang="es-ES" dirty="0"/>
              <a:t>” </a:t>
            </a:r>
            <a:r>
              <a:rPr lang="es-ES" dirty="0" err="1"/>
              <a:t>loops</a:t>
            </a:r>
            <a:r>
              <a:rPr lang="es-ES" dirty="0"/>
              <a:t>:</a:t>
            </a:r>
          </a:p>
          <a:p>
            <a:pPr marL="285750" indent="-285750" algn="just">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pic>
        <p:nvPicPr>
          <p:cNvPr id="26" name="Imagen 25">
            <a:extLst>
              <a:ext uri="{FF2B5EF4-FFF2-40B4-BE49-F238E27FC236}">
                <a16:creationId xmlns:a16="http://schemas.microsoft.com/office/drawing/2014/main" id="{4A366F1E-3CBE-4999-A648-D4231D7994B6}"/>
              </a:ext>
            </a:extLst>
          </p:cNvPr>
          <p:cNvPicPr>
            <a:picLocks noChangeAspect="1"/>
          </p:cNvPicPr>
          <p:nvPr/>
        </p:nvPicPr>
        <p:blipFill>
          <a:blip r:embed="rId4"/>
          <a:stretch>
            <a:fillRect/>
          </a:stretch>
        </p:blipFill>
        <p:spPr>
          <a:xfrm>
            <a:off x="6779089" y="2816134"/>
            <a:ext cx="3990975" cy="1066800"/>
          </a:xfrm>
          <a:prstGeom prst="rect">
            <a:avLst/>
          </a:prstGeom>
        </p:spPr>
      </p:pic>
      <p:pic>
        <p:nvPicPr>
          <p:cNvPr id="28" name="Imagen 27">
            <a:extLst>
              <a:ext uri="{FF2B5EF4-FFF2-40B4-BE49-F238E27FC236}">
                <a16:creationId xmlns:a16="http://schemas.microsoft.com/office/drawing/2014/main" id="{4FC6889D-AAE6-46BB-BBFE-AED8BF50943E}"/>
              </a:ext>
            </a:extLst>
          </p:cNvPr>
          <p:cNvPicPr>
            <a:picLocks noChangeAspect="1"/>
          </p:cNvPicPr>
          <p:nvPr/>
        </p:nvPicPr>
        <p:blipFill>
          <a:blip r:embed="rId5"/>
          <a:stretch>
            <a:fillRect/>
          </a:stretch>
        </p:blipFill>
        <p:spPr>
          <a:xfrm>
            <a:off x="8213169" y="4591763"/>
            <a:ext cx="985386" cy="542719"/>
          </a:xfrm>
          <a:prstGeom prst="rect">
            <a:avLst/>
          </a:prstGeom>
        </p:spPr>
      </p:pic>
      <p:sp>
        <p:nvSpPr>
          <p:cNvPr id="29" name="Cerrar llave 28">
            <a:extLst>
              <a:ext uri="{FF2B5EF4-FFF2-40B4-BE49-F238E27FC236}">
                <a16:creationId xmlns:a16="http://schemas.microsoft.com/office/drawing/2014/main" id="{11876431-3DFB-44D6-8331-349E59203AAB}"/>
              </a:ext>
            </a:extLst>
          </p:cNvPr>
          <p:cNvSpPr/>
          <p:nvPr/>
        </p:nvSpPr>
        <p:spPr>
          <a:xfrm rot="5400000">
            <a:off x="8395993" y="2375029"/>
            <a:ext cx="152542" cy="3168352"/>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F40AC6B1-4B54-4ED4-B3EC-D96AB7CBECA1}"/>
              </a:ext>
            </a:extLst>
          </p:cNvPr>
          <p:cNvSpPr/>
          <p:nvPr/>
        </p:nvSpPr>
        <p:spPr>
          <a:xfrm rot="5400000">
            <a:off x="8266061" y="4221644"/>
            <a:ext cx="412405" cy="27310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Tree>
    <p:extLst>
      <p:ext uri="{BB962C8B-B14F-4D97-AF65-F5344CB8AC3E}">
        <p14:creationId xmlns:p14="http://schemas.microsoft.com/office/powerpoint/2010/main" val="97883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911424" y="32762"/>
            <a:ext cx="9940170"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199456" y="620688"/>
            <a:ext cx="612068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5400" b="1" i="0" u="none" strike="noStrike" kern="1200" cap="all" spc="-6" normalizeH="0" baseline="0" noProof="0" dirty="0">
                <a:ln>
                  <a:noFill/>
                </a:ln>
                <a:solidFill>
                  <a:schemeClr val="bg1"/>
                </a:solidFill>
                <a:effectLst/>
                <a:uLnTx/>
                <a:uFillTx/>
                <a:latin typeface="Ubuntu Light"/>
                <a:ea typeface="+mj-ea"/>
                <a:cs typeface="Ubuntu Light"/>
              </a:rPr>
              <a:t>BIBLIOGRAPHY</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352847" y="1814195"/>
            <a:ext cx="9145016" cy="1477328"/>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bg1"/>
                </a:solidFill>
              </a:rPr>
              <a:t>Python Basic </a:t>
            </a:r>
            <a:r>
              <a:rPr lang="es-ES" dirty="0" err="1">
                <a:solidFill>
                  <a:schemeClr val="bg1"/>
                </a:solidFill>
              </a:rPr>
              <a:t>concepts</a:t>
            </a:r>
            <a:r>
              <a:rPr lang="es-ES" dirty="0">
                <a:solidFill>
                  <a:schemeClr val="bg1"/>
                </a:solidFill>
              </a:rPr>
              <a:t> : </a:t>
            </a:r>
            <a:r>
              <a:rPr lang="es-ES" dirty="0" err="1">
                <a:solidFill>
                  <a:schemeClr val="bg1"/>
                </a:solidFill>
              </a:rPr>
              <a:t>Learning</a:t>
            </a:r>
            <a:r>
              <a:rPr lang="es-ES" dirty="0">
                <a:solidFill>
                  <a:schemeClr val="bg1"/>
                </a:solidFill>
              </a:rPr>
              <a:t> Python 5th </a:t>
            </a:r>
            <a:r>
              <a:rPr lang="es-ES" dirty="0" err="1">
                <a:solidFill>
                  <a:schemeClr val="bg1"/>
                </a:solidFill>
              </a:rPr>
              <a:t>Edition</a:t>
            </a:r>
            <a:r>
              <a:rPr lang="es-ES" dirty="0">
                <a:solidFill>
                  <a:schemeClr val="bg1"/>
                </a:solidFill>
              </a:rPr>
              <a:t> (O’Reilly)</a:t>
            </a:r>
          </a:p>
          <a:p>
            <a:pPr marL="285750" indent="-285750">
              <a:buFont typeface="Arial" panose="020B0604020202020204" pitchFamily="34" charset="0"/>
              <a:buChar char="•"/>
            </a:pPr>
            <a:r>
              <a:rPr lang="es-ES" dirty="0">
                <a:solidFill>
                  <a:schemeClr val="bg1"/>
                </a:solidFill>
                <a:hlinkClick r:id="rId4">
                  <a:extLst>
                    <a:ext uri="{A12FA001-AC4F-418D-AE19-62706E023703}">
                      <ahyp:hlinkClr xmlns:ahyp="http://schemas.microsoft.com/office/drawing/2018/hyperlinkcolor" val="tx"/>
                    </a:ext>
                  </a:extLst>
                </a:hlinkClick>
              </a:rPr>
              <a:t>Pandas : Python </a:t>
            </a:r>
            <a:r>
              <a:rPr lang="es-ES" dirty="0" err="1">
                <a:solidFill>
                  <a:schemeClr val="bg1"/>
                </a:solidFill>
                <a:hlinkClick r:id="rId4">
                  <a:extLst>
                    <a:ext uri="{A12FA001-AC4F-418D-AE19-62706E023703}">
                      <ahyp:hlinkClr xmlns:ahyp="http://schemas.microsoft.com/office/drawing/2018/hyperlinkcolor" val="tx"/>
                    </a:ext>
                  </a:extLst>
                </a:hlinkClick>
              </a:rPr>
              <a:t>For</a:t>
            </a:r>
            <a:r>
              <a:rPr lang="es-ES" dirty="0">
                <a:solidFill>
                  <a:schemeClr val="bg1"/>
                </a:solidFill>
                <a:hlinkClick r:id="rId4">
                  <a:extLst>
                    <a:ext uri="{A12FA001-AC4F-418D-AE19-62706E023703}">
                      <ahyp:hlinkClr xmlns:ahyp="http://schemas.microsoft.com/office/drawing/2018/hyperlinkcolor" val="tx"/>
                    </a:ext>
                  </a:extLst>
                </a:hlinkClick>
              </a:rPr>
              <a:t> Data </a:t>
            </a:r>
            <a:r>
              <a:rPr lang="es-ES" dirty="0" err="1">
                <a:solidFill>
                  <a:schemeClr val="bg1"/>
                </a:solidFill>
                <a:hlinkClick r:id="rId4">
                  <a:extLst>
                    <a:ext uri="{A12FA001-AC4F-418D-AE19-62706E023703}">
                      <ahyp:hlinkClr xmlns:ahyp="http://schemas.microsoft.com/office/drawing/2018/hyperlinkcolor" val="tx"/>
                    </a:ext>
                  </a:extLst>
                </a:hlinkClick>
              </a:rPr>
              <a:t>Analysis</a:t>
            </a:r>
            <a:r>
              <a:rPr lang="es-ES" dirty="0">
                <a:solidFill>
                  <a:schemeClr val="bg1"/>
                </a:solidFill>
              </a:rPr>
              <a:t> 3th </a:t>
            </a:r>
            <a:r>
              <a:rPr lang="es-ES" dirty="0" err="1">
                <a:solidFill>
                  <a:schemeClr val="bg1"/>
                </a:solidFill>
              </a:rPr>
              <a:t>Edition</a:t>
            </a:r>
            <a:endParaRPr lang="es-ES" dirty="0">
              <a:solidFill>
                <a:schemeClr val="bg1"/>
              </a:solidFill>
            </a:endParaRPr>
          </a:p>
          <a:p>
            <a:pPr marL="285750" indent="-285750">
              <a:buFont typeface="Arial" panose="020B0604020202020204" pitchFamily="34" charset="0"/>
              <a:buChar char="•"/>
            </a:pPr>
            <a:r>
              <a:rPr lang="es-ES" dirty="0" err="1">
                <a:solidFill>
                  <a:schemeClr val="bg1"/>
                </a:solidFill>
              </a:rPr>
              <a:t>PyNastran</a:t>
            </a:r>
            <a:r>
              <a:rPr lang="es-ES" dirty="0">
                <a:solidFill>
                  <a:schemeClr val="bg1"/>
                </a:solidFill>
              </a:rPr>
              <a:t> </a:t>
            </a:r>
            <a:r>
              <a:rPr lang="es-ES" dirty="0" err="1">
                <a:solidFill>
                  <a:schemeClr val="bg1"/>
                </a:solidFill>
              </a:rPr>
              <a:t>documentation</a:t>
            </a:r>
            <a:r>
              <a:rPr lang="es-ES" dirty="0">
                <a:solidFill>
                  <a:schemeClr val="bg1"/>
                </a:solidFill>
              </a:rPr>
              <a:t> </a:t>
            </a:r>
            <a:r>
              <a:rPr lang="es-ES" dirty="0" err="1">
                <a:solidFill>
                  <a:schemeClr val="bg1"/>
                </a:solidFill>
              </a:rPr>
              <a:t>website</a:t>
            </a:r>
            <a:r>
              <a:rPr lang="es-ES" dirty="0">
                <a:solidFill>
                  <a:schemeClr val="bg1"/>
                </a:solidFill>
              </a:rPr>
              <a:t> : </a:t>
            </a:r>
            <a:r>
              <a:rPr lang="es-ES" dirty="0">
                <a:solidFill>
                  <a:schemeClr val="bg1"/>
                </a:solidFill>
                <a:hlinkClick r:id="rId5"/>
              </a:rPr>
              <a:t>https://pynastran-git.readthedocs.io/en/latest/</a:t>
            </a:r>
            <a:endParaRPr lang="es-ES" dirty="0">
              <a:solidFill>
                <a:schemeClr val="bg1"/>
              </a:solidFill>
            </a:endParaRPr>
          </a:p>
          <a:p>
            <a:pPr marL="285750" indent="-285750">
              <a:buFont typeface="Arial" panose="020B0604020202020204" pitchFamily="34" charset="0"/>
              <a:buChar char="•"/>
            </a:pPr>
            <a:endParaRPr lang="es-ES" dirty="0">
              <a:solidFill>
                <a:schemeClr val="bg1"/>
              </a:solidFill>
            </a:endParaRPr>
          </a:p>
          <a:p>
            <a:pPr marL="285750" indent="-285750">
              <a:buFont typeface="Arial" panose="020B0604020202020204" pitchFamily="34" charset="0"/>
              <a:buChar char="•"/>
            </a:pPr>
            <a:endParaRPr lang="es-ES" dirty="0">
              <a:solidFill>
                <a:schemeClr val="bg1"/>
              </a:solidFill>
            </a:endParaRPr>
          </a:p>
        </p:txBody>
      </p:sp>
    </p:spTree>
    <p:extLst>
      <p:ext uri="{BB962C8B-B14F-4D97-AF65-F5344CB8AC3E}">
        <p14:creationId xmlns:p14="http://schemas.microsoft.com/office/powerpoint/2010/main" val="4160806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TIPS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00295"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1754326"/>
          </a:xfrm>
          <a:prstGeom prst="rect">
            <a:avLst/>
          </a:prstGeom>
          <a:noFill/>
        </p:spPr>
        <p:txBody>
          <a:bodyPr wrap="square" rtlCol="0">
            <a:spAutoFit/>
          </a:bodyPr>
          <a:lstStyle/>
          <a:p>
            <a:r>
              <a:rPr lang="es-ES" u="sng" dirty="0" err="1"/>
              <a:t>X</a:t>
            </a:r>
            <a:r>
              <a:rPr lang="es-ES" u="sng" dirty="0" err="1">
                <a:latin typeface="GreekC" panose="00000400000000000000" pitchFamily="2" charset="0"/>
                <a:cs typeface="GreekC" panose="00000400000000000000" pitchFamily="2" charset="0"/>
              </a:rPr>
              <a:t>v</a:t>
            </a:r>
            <a:r>
              <a:rPr lang="es-ES" u="sng" dirty="0">
                <a:latin typeface="GreekC" panose="00000400000000000000" pitchFamily="2" charset="0"/>
                <a:cs typeface="GreekC" panose="00000400000000000000" pitchFamily="2" charset="0"/>
              </a:rPr>
              <a:t>[0,5]</a:t>
            </a:r>
            <a:endParaRPr lang="es-ES" u="sng" dirty="0"/>
          </a:p>
          <a:p>
            <a:pPr marL="285750" indent="-285750" algn="just">
              <a:buFont typeface="Arial" panose="020B0604020202020204" pitchFamily="34" charset="0"/>
              <a:buChar char="•"/>
            </a:pPr>
            <a:r>
              <a:rPr lang="es-ES" dirty="0" err="1"/>
              <a:t>You</a:t>
            </a:r>
            <a:r>
              <a:rPr lang="es-ES" dirty="0"/>
              <a:t> </a:t>
            </a:r>
            <a:r>
              <a:rPr lang="es-ES" dirty="0" err="1"/>
              <a:t>might</a:t>
            </a:r>
            <a:r>
              <a:rPr lang="es-ES" dirty="0"/>
              <a:t> be </a:t>
            </a:r>
            <a:r>
              <a:rPr lang="es-ES" dirty="0" err="1"/>
              <a:t>tempted</a:t>
            </a:r>
            <a:r>
              <a:rPr lang="es-ES" dirty="0"/>
              <a:t> (</a:t>
            </a:r>
            <a:r>
              <a:rPr lang="es-ES" dirty="0" err="1"/>
              <a:t>specially</a:t>
            </a:r>
            <a:r>
              <a:rPr lang="es-ES" dirty="0"/>
              <a:t> </a:t>
            </a:r>
            <a:r>
              <a:rPr lang="es-ES" dirty="0" err="1"/>
              <a:t>if</a:t>
            </a:r>
            <a:r>
              <a:rPr lang="es-ES" dirty="0"/>
              <a:t> </a:t>
            </a:r>
            <a:r>
              <a:rPr lang="es-ES" dirty="0" err="1"/>
              <a:t>you</a:t>
            </a:r>
            <a:r>
              <a:rPr lang="es-ES" dirty="0"/>
              <a:t> </a:t>
            </a:r>
            <a:r>
              <a:rPr lang="es-ES" dirty="0" err="1"/>
              <a:t>came</a:t>
            </a:r>
            <a:r>
              <a:rPr lang="es-ES" dirty="0"/>
              <a:t> </a:t>
            </a:r>
            <a:r>
              <a:rPr lang="es-ES" dirty="0" err="1"/>
              <a:t>from</a:t>
            </a:r>
            <a:r>
              <a:rPr lang="es-ES" dirty="0"/>
              <a:t> </a:t>
            </a:r>
            <a:r>
              <a:rPr lang="es-ES" dirty="0" err="1"/>
              <a:t>other</a:t>
            </a:r>
            <a:r>
              <a:rPr lang="es-ES" dirty="0"/>
              <a:t> </a:t>
            </a:r>
            <a:r>
              <a:rPr lang="es-ES" dirty="0" err="1"/>
              <a:t>languages</a:t>
            </a:r>
            <a:r>
              <a:rPr lang="es-ES" dirty="0"/>
              <a:t>) </a:t>
            </a:r>
            <a:r>
              <a:rPr lang="es-ES" dirty="0" err="1"/>
              <a:t>to</a:t>
            </a:r>
            <a:r>
              <a:rPr lang="es-ES" dirty="0"/>
              <a:t> </a:t>
            </a:r>
            <a:r>
              <a:rPr lang="es-ES" dirty="0" err="1"/>
              <a:t>write</a:t>
            </a:r>
            <a:r>
              <a:rPr lang="es-ES" dirty="0"/>
              <a:t> </a:t>
            </a:r>
            <a:r>
              <a:rPr lang="es-ES" dirty="0" err="1"/>
              <a:t>this</a:t>
            </a:r>
            <a:r>
              <a:rPr lang="es-ES" dirty="0"/>
              <a:t> </a:t>
            </a:r>
            <a:r>
              <a:rPr lang="es-ES" dirty="0" err="1"/>
              <a:t>expression</a:t>
            </a:r>
            <a:r>
              <a:rPr lang="es-ES" dirty="0"/>
              <a:t> </a:t>
            </a:r>
            <a:r>
              <a:rPr lang="es-ES" dirty="0" err="1"/>
              <a:t>like</a:t>
            </a:r>
            <a:r>
              <a:rPr lang="es-ES" dirty="0"/>
              <a:t> </a:t>
            </a:r>
            <a:r>
              <a:rPr lang="es-ES" dirty="0" err="1"/>
              <a:t>this</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2FCA2C6E-A671-4BF3-9998-E55FE6EA4CB5}"/>
              </a:ext>
            </a:extLst>
          </p:cNvPr>
          <p:cNvPicPr>
            <a:picLocks noChangeAspect="1"/>
          </p:cNvPicPr>
          <p:nvPr/>
        </p:nvPicPr>
        <p:blipFill>
          <a:blip r:embed="rId2"/>
          <a:stretch>
            <a:fillRect/>
          </a:stretch>
        </p:blipFill>
        <p:spPr>
          <a:xfrm>
            <a:off x="2581170" y="3078522"/>
            <a:ext cx="1733550" cy="495300"/>
          </a:xfrm>
          <a:prstGeom prst="rect">
            <a:avLst/>
          </a:prstGeom>
        </p:spPr>
      </p:pic>
      <p:sp>
        <p:nvSpPr>
          <p:cNvPr id="24" name="CuadroTexto 23">
            <a:extLst>
              <a:ext uri="{FF2B5EF4-FFF2-40B4-BE49-F238E27FC236}">
                <a16:creationId xmlns:a16="http://schemas.microsoft.com/office/drawing/2014/main" id="{655CF26B-F464-4767-BECF-9855F9767B23}"/>
              </a:ext>
            </a:extLst>
          </p:cNvPr>
          <p:cNvSpPr txBox="1"/>
          <p:nvPr/>
        </p:nvSpPr>
        <p:spPr>
          <a:xfrm>
            <a:off x="479376" y="3552964"/>
            <a:ext cx="6094602" cy="369332"/>
          </a:xfrm>
          <a:prstGeom prst="rect">
            <a:avLst/>
          </a:prstGeom>
          <a:noFill/>
        </p:spPr>
        <p:txBody>
          <a:bodyPr wrap="square">
            <a:spAutoFit/>
          </a:bodyPr>
          <a:lstStyle/>
          <a:p>
            <a:pPr marL="285750" indent="-285750" algn="just">
              <a:buFont typeface="Arial" panose="020B0604020202020204" pitchFamily="34" charset="0"/>
              <a:buChar char="•"/>
            </a:pPr>
            <a:r>
              <a:rPr lang="es-ES" dirty="0" err="1"/>
              <a:t>However</a:t>
            </a:r>
            <a:r>
              <a:rPr lang="es-ES" dirty="0"/>
              <a:t> </a:t>
            </a:r>
            <a:r>
              <a:rPr lang="es-ES" dirty="0" err="1"/>
              <a:t>you</a:t>
            </a:r>
            <a:r>
              <a:rPr lang="es-ES" dirty="0"/>
              <a:t> can </a:t>
            </a:r>
            <a:r>
              <a:rPr lang="es-ES" dirty="0" err="1"/>
              <a:t>make</a:t>
            </a:r>
            <a:r>
              <a:rPr lang="es-ES" dirty="0"/>
              <a:t> </a:t>
            </a:r>
            <a:r>
              <a:rPr lang="es-ES" dirty="0" err="1"/>
              <a:t>it</a:t>
            </a:r>
            <a:r>
              <a:rPr lang="es-ES" dirty="0"/>
              <a:t> </a:t>
            </a:r>
            <a:r>
              <a:rPr lang="es-ES" dirty="0" err="1"/>
              <a:t>simpler</a:t>
            </a:r>
            <a:endParaRPr lang="es-ES" dirty="0"/>
          </a:p>
        </p:txBody>
      </p:sp>
      <p:pic>
        <p:nvPicPr>
          <p:cNvPr id="17" name="Imagen 16">
            <a:extLst>
              <a:ext uri="{FF2B5EF4-FFF2-40B4-BE49-F238E27FC236}">
                <a16:creationId xmlns:a16="http://schemas.microsoft.com/office/drawing/2014/main" id="{E32F8315-78AC-4FED-9F18-996931C6BEDA}"/>
              </a:ext>
            </a:extLst>
          </p:cNvPr>
          <p:cNvPicPr>
            <a:picLocks noChangeAspect="1"/>
          </p:cNvPicPr>
          <p:nvPr/>
        </p:nvPicPr>
        <p:blipFill rotWithShape="1">
          <a:blip r:embed="rId3"/>
          <a:srcRect l="2149" b="38875"/>
          <a:stretch/>
        </p:blipFill>
        <p:spPr>
          <a:xfrm>
            <a:off x="2499919" y="4151992"/>
            <a:ext cx="1938626" cy="227061"/>
          </a:xfrm>
          <a:prstGeom prst="rect">
            <a:avLst/>
          </a:prstGeom>
        </p:spPr>
      </p:pic>
      <p:sp>
        <p:nvSpPr>
          <p:cNvPr id="27" name="CuadroTexto 26">
            <a:extLst>
              <a:ext uri="{FF2B5EF4-FFF2-40B4-BE49-F238E27FC236}">
                <a16:creationId xmlns:a16="http://schemas.microsoft.com/office/drawing/2014/main" id="{C223E8FE-AAC4-4252-BE9C-FC1A10C614E7}"/>
              </a:ext>
            </a:extLst>
          </p:cNvPr>
          <p:cNvSpPr txBox="1"/>
          <p:nvPr/>
        </p:nvSpPr>
        <p:spPr>
          <a:xfrm>
            <a:off x="6096000" y="1690722"/>
            <a:ext cx="5112568" cy="1754326"/>
          </a:xfrm>
          <a:prstGeom prst="rect">
            <a:avLst/>
          </a:prstGeom>
          <a:noFill/>
        </p:spPr>
        <p:txBody>
          <a:bodyPr wrap="square" rtlCol="0">
            <a:spAutoFit/>
          </a:bodyPr>
          <a:lstStyle/>
          <a:p>
            <a:r>
              <a:rPr lang="es-ES" u="sng" dirty="0" err="1"/>
              <a:t>Using</a:t>
            </a:r>
            <a:r>
              <a:rPr lang="es-ES" u="sng" dirty="0"/>
              <a:t> </a:t>
            </a:r>
            <a:r>
              <a:rPr lang="es-ES" u="sng" dirty="0" err="1"/>
              <a:t>conditionals</a:t>
            </a:r>
            <a:r>
              <a:rPr lang="es-ES" u="sng" dirty="0"/>
              <a:t> </a:t>
            </a:r>
            <a:r>
              <a:rPr lang="es-ES" u="sng" dirty="0" err="1"/>
              <a:t>into</a:t>
            </a:r>
            <a:r>
              <a:rPr lang="es-ES" u="sng" dirty="0"/>
              <a:t> </a:t>
            </a:r>
            <a:r>
              <a:rPr lang="es-ES" u="sng" dirty="0" err="1"/>
              <a:t>an</a:t>
            </a:r>
            <a:r>
              <a:rPr lang="es-ES" u="sng" dirty="0"/>
              <a:t> </a:t>
            </a:r>
            <a:r>
              <a:rPr lang="es-ES" u="sng" dirty="0" err="1"/>
              <a:t>assigment</a:t>
            </a:r>
            <a:endParaRPr lang="es-ES" u="sng" dirty="0"/>
          </a:p>
          <a:p>
            <a:pPr marL="285750" indent="-285750" algn="just">
              <a:buFont typeface="Arial" panose="020B0604020202020204" pitchFamily="34" charset="0"/>
              <a:buChar char="•"/>
            </a:pPr>
            <a:r>
              <a:rPr lang="es-ES" dirty="0" err="1"/>
              <a:t>If</a:t>
            </a:r>
            <a:r>
              <a:rPr lang="es-ES" dirty="0"/>
              <a:t> </a:t>
            </a:r>
            <a:r>
              <a:rPr lang="es-ES" dirty="0" err="1"/>
              <a:t>it</a:t>
            </a:r>
            <a:r>
              <a:rPr lang="es-ES" dirty="0"/>
              <a:t> </a:t>
            </a:r>
            <a:r>
              <a:rPr lang="es-ES" dirty="0" err="1"/>
              <a:t>is</a:t>
            </a:r>
            <a:r>
              <a:rPr lang="es-ES" dirty="0"/>
              <a:t> </a:t>
            </a:r>
            <a:r>
              <a:rPr lang="es-ES" dirty="0" err="1"/>
              <a:t>possible</a:t>
            </a:r>
            <a:r>
              <a:rPr lang="es-ES" dirty="0"/>
              <a:t> </a:t>
            </a:r>
            <a:r>
              <a:rPr lang="es-ES" dirty="0" err="1"/>
              <a:t>to</a:t>
            </a:r>
            <a:r>
              <a:rPr lang="es-ES" dirty="0"/>
              <a:t> use a </a:t>
            </a:r>
            <a:r>
              <a:rPr lang="es-ES" dirty="0" err="1"/>
              <a:t>conditional</a:t>
            </a:r>
            <a:r>
              <a:rPr lang="es-ES" dirty="0"/>
              <a:t> </a:t>
            </a:r>
            <a:r>
              <a:rPr lang="es-ES" dirty="0" err="1"/>
              <a:t>structure</a:t>
            </a:r>
            <a:r>
              <a:rPr lang="es-ES" dirty="0"/>
              <a:t> </a:t>
            </a:r>
            <a:r>
              <a:rPr lang="es-ES" dirty="0" err="1"/>
              <a:t>to</a:t>
            </a:r>
            <a:r>
              <a:rPr lang="es-ES" dirty="0"/>
              <a:t> </a:t>
            </a:r>
            <a:r>
              <a:rPr lang="es-ES" dirty="0" err="1"/>
              <a:t>assign</a:t>
            </a:r>
            <a:r>
              <a:rPr lang="es-ES" dirty="0"/>
              <a:t> </a:t>
            </a:r>
            <a:r>
              <a:rPr lang="es-ES" dirty="0" err="1"/>
              <a:t>the</a:t>
            </a:r>
            <a:r>
              <a:rPr lang="es-ES" dirty="0"/>
              <a:t> </a:t>
            </a:r>
            <a:r>
              <a:rPr lang="es-ES" dirty="0" err="1"/>
              <a:t>value</a:t>
            </a:r>
            <a:r>
              <a:rPr lang="es-ES" dirty="0"/>
              <a:t> </a:t>
            </a:r>
            <a:r>
              <a:rPr lang="es-ES" dirty="0" err="1"/>
              <a:t>of</a:t>
            </a:r>
            <a:r>
              <a:rPr lang="es-ES" dirty="0"/>
              <a:t> a variable. </a:t>
            </a:r>
            <a:r>
              <a:rPr lang="es-ES" dirty="0" err="1"/>
              <a:t>The</a:t>
            </a:r>
            <a:r>
              <a:rPr lang="es-ES" dirty="0"/>
              <a:t> </a:t>
            </a:r>
            <a:r>
              <a:rPr lang="es-ES" dirty="0" err="1"/>
              <a:t>code</a:t>
            </a:r>
            <a:r>
              <a:rPr lang="es-ES" dirty="0"/>
              <a:t> </a:t>
            </a:r>
            <a:r>
              <a:rPr lang="es-ES" dirty="0" err="1"/>
              <a:t>might</a:t>
            </a:r>
            <a:r>
              <a:rPr lang="es-ES" dirty="0"/>
              <a:t> look </a:t>
            </a:r>
            <a:r>
              <a:rPr lang="es-ES" dirty="0" err="1"/>
              <a:t>like</a:t>
            </a:r>
            <a:r>
              <a:rPr lang="es-ES" dirty="0"/>
              <a:t> </a:t>
            </a:r>
            <a:r>
              <a:rPr lang="es-ES" dirty="0" err="1"/>
              <a:t>this</a:t>
            </a:r>
            <a:r>
              <a:rPr lang="es-ES" dirty="0"/>
              <a:t>:</a:t>
            </a:r>
          </a:p>
          <a:p>
            <a:pPr algn="just"/>
            <a:endParaRPr lang="es-ES" dirty="0"/>
          </a:p>
          <a:p>
            <a:pPr marL="285750" indent="-285750">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D692B0CE-9FAB-4068-9DD8-EB76A49AA251}"/>
              </a:ext>
            </a:extLst>
          </p:cNvPr>
          <p:cNvPicPr>
            <a:picLocks noChangeAspect="1"/>
          </p:cNvPicPr>
          <p:nvPr/>
        </p:nvPicPr>
        <p:blipFill>
          <a:blip r:embed="rId4"/>
          <a:stretch>
            <a:fillRect/>
          </a:stretch>
        </p:blipFill>
        <p:spPr>
          <a:xfrm>
            <a:off x="7104112" y="3085305"/>
            <a:ext cx="2899594" cy="389861"/>
          </a:xfrm>
          <a:prstGeom prst="rect">
            <a:avLst/>
          </a:prstGeom>
        </p:spPr>
      </p:pic>
    </p:spTree>
    <p:extLst>
      <p:ext uri="{BB962C8B-B14F-4D97-AF65-F5344CB8AC3E}">
        <p14:creationId xmlns:p14="http://schemas.microsoft.com/office/powerpoint/2010/main" val="3864082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79205"/>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FUNCTIONS AND OPERATE </a:t>
            </a:r>
            <a:r>
              <a:rPr lang="en-US" sz="5400" b="1" spc="-6" dirty="0" err="1"/>
              <a:t>wITH</a:t>
            </a:r>
            <a:r>
              <a:rPr lang="en-US" sz="5400" b="1" spc="-6" dirty="0"/>
              <a:t> PLAIN TEXT FILES</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1200329"/>
          </a:xfrm>
          <a:prstGeom prst="rect">
            <a:avLst/>
          </a:prstGeom>
          <a:noFill/>
        </p:spPr>
        <p:txBody>
          <a:bodyPr wrap="square" rtlCol="0">
            <a:spAutoFit/>
          </a:bodyPr>
          <a:lstStyle/>
          <a:p>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
        <p:nvSpPr>
          <p:cNvPr id="6" name="CuadroTexto 5">
            <a:extLst>
              <a:ext uri="{FF2B5EF4-FFF2-40B4-BE49-F238E27FC236}">
                <a16:creationId xmlns:a16="http://schemas.microsoft.com/office/drawing/2014/main" id="{B356F40B-0430-4FC7-BBCB-444286FC3892}"/>
              </a:ext>
            </a:extLst>
          </p:cNvPr>
          <p:cNvSpPr txBox="1"/>
          <p:nvPr/>
        </p:nvSpPr>
        <p:spPr>
          <a:xfrm>
            <a:off x="1990417" y="2060848"/>
            <a:ext cx="7491898" cy="2185214"/>
          </a:xfrm>
          <a:prstGeom prst="rect">
            <a:avLst/>
          </a:prstGeom>
          <a:noFill/>
        </p:spPr>
        <p:txBody>
          <a:bodyPr wrap="square" rtlCol="0">
            <a:spAutoFit/>
          </a:bodyPr>
          <a:lstStyle/>
          <a:p>
            <a:r>
              <a:rPr lang="en-GB" sz="1600" dirty="0">
                <a:solidFill>
                  <a:schemeClr val="bg1"/>
                </a:solidFill>
              </a:rPr>
              <a:t>5. Functions  </a:t>
            </a:r>
          </a:p>
          <a:p>
            <a:r>
              <a:rPr lang="en-GB" sz="1600" dirty="0">
                <a:solidFill>
                  <a:schemeClr val="bg1"/>
                </a:solidFill>
              </a:rPr>
              <a:t>6. Operate with Plain Text Files (open function)</a:t>
            </a:r>
          </a:p>
          <a:p>
            <a:pPr marL="742950" lvl="1" indent="-285750">
              <a:buFont typeface="Arial" panose="020B0604020202020204" pitchFamily="34" charset="0"/>
              <a:buChar char="•"/>
            </a:pPr>
            <a:r>
              <a:rPr lang="en-GB" sz="1600" dirty="0" err="1">
                <a:solidFill>
                  <a:schemeClr val="bg1"/>
                </a:solidFill>
              </a:rPr>
              <a:t>readlines</a:t>
            </a:r>
            <a:endParaRPr lang="en-GB" sz="1600" dirty="0">
              <a:solidFill>
                <a:schemeClr val="bg1"/>
              </a:solidFill>
            </a:endParaRPr>
          </a:p>
          <a:p>
            <a:pPr marL="742950" lvl="1" indent="-285750">
              <a:buFont typeface="Arial" panose="020B0604020202020204" pitchFamily="34" charset="0"/>
              <a:buChar char="•"/>
            </a:pPr>
            <a:r>
              <a:rPr lang="en-GB" sz="1600" dirty="0" err="1">
                <a:solidFill>
                  <a:schemeClr val="bg1"/>
                </a:solidFill>
              </a:rPr>
              <a:t>writelines</a:t>
            </a: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2090583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FUNCTIONS: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grpSp>
        <p:nvGrpSpPr>
          <p:cNvPr id="35" name="Grupo 34">
            <a:extLst>
              <a:ext uri="{FF2B5EF4-FFF2-40B4-BE49-F238E27FC236}">
                <a16:creationId xmlns:a16="http://schemas.microsoft.com/office/drawing/2014/main" id="{5BA1296F-F875-41C6-8226-A68FA736ECED}"/>
              </a:ext>
            </a:extLst>
          </p:cNvPr>
          <p:cNvGrpSpPr/>
          <p:nvPr/>
        </p:nvGrpSpPr>
        <p:grpSpPr>
          <a:xfrm>
            <a:off x="651286" y="3258342"/>
            <a:ext cx="6750901" cy="2385301"/>
            <a:chOff x="2537165" y="1396447"/>
            <a:chExt cx="6750901" cy="2385301"/>
          </a:xfrm>
        </p:grpSpPr>
        <p:pic>
          <p:nvPicPr>
            <p:cNvPr id="5" name="Imagen 4">
              <a:extLst>
                <a:ext uri="{FF2B5EF4-FFF2-40B4-BE49-F238E27FC236}">
                  <a16:creationId xmlns:a16="http://schemas.microsoft.com/office/drawing/2014/main" id="{AF03E06E-DFCE-4C4C-B2D5-3DCE2DC3BF63}"/>
                </a:ext>
              </a:extLst>
            </p:cNvPr>
            <p:cNvPicPr>
              <a:picLocks noChangeAspect="1"/>
            </p:cNvPicPr>
            <p:nvPr/>
          </p:nvPicPr>
          <p:blipFill>
            <a:blip r:embed="rId3"/>
            <a:stretch>
              <a:fillRect/>
            </a:stretch>
          </p:blipFill>
          <p:spPr>
            <a:xfrm>
              <a:off x="2639616" y="1772816"/>
              <a:ext cx="6648450" cy="1457325"/>
            </a:xfrm>
            <a:prstGeom prst="rect">
              <a:avLst/>
            </a:prstGeom>
          </p:spPr>
        </p:pic>
        <p:sp>
          <p:nvSpPr>
            <p:cNvPr id="13" name="Cerrar llave 12">
              <a:extLst>
                <a:ext uri="{FF2B5EF4-FFF2-40B4-BE49-F238E27FC236}">
                  <a16:creationId xmlns:a16="http://schemas.microsoft.com/office/drawing/2014/main" id="{FAABF254-3796-4D0C-96B8-389A96C08570}"/>
                </a:ext>
              </a:extLst>
            </p:cNvPr>
            <p:cNvSpPr/>
            <p:nvPr/>
          </p:nvSpPr>
          <p:spPr>
            <a:xfrm rot="16200000">
              <a:off x="5015880" y="692696"/>
              <a:ext cx="144016" cy="230425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1" name="Cerrar llave 20">
              <a:extLst>
                <a:ext uri="{FF2B5EF4-FFF2-40B4-BE49-F238E27FC236}">
                  <a16:creationId xmlns:a16="http://schemas.microsoft.com/office/drawing/2014/main" id="{0B420519-F286-44C9-8D97-35E04519E462}"/>
                </a:ext>
              </a:extLst>
            </p:cNvPr>
            <p:cNvSpPr/>
            <p:nvPr/>
          </p:nvSpPr>
          <p:spPr>
            <a:xfrm rot="16200000">
              <a:off x="7536160" y="692695"/>
              <a:ext cx="144016" cy="230425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CuadroTexto 14">
              <a:extLst>
                <a:ext uri="{FF2B5EF4-FFF2-40B4-BE49-F238E27FC236}">
                  <a16:creationId xmlns:a16="http://schemas.microsoft.com/office/drawing/2014/main" id="{289E66B6-BDEB-4C9D-AB40-1F749290D30D}"/>
                </a:ext>
              </a:extLst>
            </p:cNvPr>
            <p:cNvSpPr txBox="1"/>
            <p:nvPr/>
          </p:nvSpPr>
          <p:spPr>
            <a:xfrm>
              <a:off x="3755740" y="1396448"/>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compulsory</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arguments</a:t>
              </a:r>
              <a:endParaRPr lang="es-ES" sz="1400" dirty="0">
                <a:solidFill>
                  <a:srgbClr val="C00000"/>
                </a:solidFill>
                <a:latin typeface="Consolas" panose="020B0609020204030204" pitchFamily="49" charset="0"/>
              </a:endParaRPr>
            </a:p>
          </p:txBody>
        </p:sp>
        <p:sp>
          <p:nvSpPr>
            <p:cNvPr id="22" name="CuadroTexto 21">
              <a:extLst>
                <a:ext uri="{FF2B5EF4-FFF2-40B4-BE49-F238E27FC236}">
                  <a16:creationId xmlns:a16="http://schemas.microsoft.com/office/drawing/2014/main" id="{E2138924-9B01-4A16-AB97-80CC816C2699}"/>
                </a:ext>
              </a:extLst>
            </p:cNvPr>
            <p:cNvSpPr txBox="1"/>
            <p:nvPr/>
          </p:nvSpPr>
          <p:spPr>
            <a:xfrm>
              <a:off x="6276020" y="1396447"/>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optional</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arguments</a:t>
              </a:r>
              <a:endParaRPr lang="es-ES" sz="1400" dirty="0">
                <a:solidFill>
                  <a:srgbClr val="C00000"/>
                </a:solidFill>
                <a:latin typeface="Consolas" panose="020B0609020204030204" pitchFamily="49" charset="0"/>
              </a:endParaRPr>
            </a:p>
          </p:txBody>
        </p:sp>
        <p:sp>
          <p:nvSpPr>
            <p:cNvPr id="23" name="Cerrar llave 22">
              <a:extLst>
                <a:ext uri="{FF2B5EF4-FFF2-40B4-BE49-F238E27FC236}">
                  <a16:creationId xmlns:a16="http://schemas.microsoft.com/office/drawing/2014/main" id="{B04EE768-3EE7-4B53-80E0-36B5DC49029F}"/>
                </a:ext>
              </a:extLst>
            </p:cNvPr>
            <p:cNvSpPr/>
            <p:nvPr/>
          </p:nvSpPr>
          <p:spPr>
            <a:xfrm>
              <a:off x="4441185" y="2188705"/>
              <a:ext cx="440432" cy="792088"/>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4" name="CuadroTexto 23">
              <a:extLst>
                <a:ext uri="{FF2B5EF4-FFF2-40B4-BE49-F238E27FC236}">
                  <a16:creationId xmlns:a16="http://schemas.microsoft.com/office/drawing/2014/main" id="{59D2EA6F-E920-4085-BA50-15A45CD0D30D}"/>
                </a:ext>
              </a:extLst>
            </p:cNvPr>
            <p:cNvSpPr txBox="1"/>
            <p:nvPr/>
          </p:nvSpPr>
          <p:spPr>
            <a:xfrm>
              <a:off x="4881617" y="2412133"/>
              <a:ext cx="2664296" cy="307777"/>
            </a:xfrm>
            <a:prstGeom prst="rect">
              <a:avLst/>
            </a:prstGeom>
            <a:noFill/>
          </p:spPr>
          <p:txBody>
            <a:bodyPr wrap="square" rtlCol="0">
              <a:spAutoFit/>
            </a:bodyPr>
            <a:lstStyle/>
            <a:p>
              <a:r>
                <a:rPr lang="es-ES" sz="1400" dirty="0" err="1">
                  <a:solidFill>
                    <a:srgbClr val="C00000"/>
                  </a:solidFill>
                  <a:latin typeface="Consolas" panose="020B0609020204030204" pitchFamily="49" charset="0"/>
                </a:rPr>
                <a:t>Function</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body</a:t>
              </a:r>
              <a:endParaRPr lang="es-ES" sz="1400" dirty="0">
                <a:solidFill>
                  <a:srgbClr val="C00000"/>
                </a:solidFill>
                <a:latin typeface="Consolas" panose="020B0609020204030204" pitchFamily="49" charset="0"/>
              </a:endParaRPr>
            </a:p>
          </p:txBody>
        </p:sp>
        <p:sp>
          <p:nvSpPr>
            <p:cNvPr id="26" name="CuadroTexto 25">
              <a:extLst>
                <a:ext uri="{FF2B5EF4-FFF2-40B4-BE49-F238E27FC236}">
                  <a16:creationId xmlns:a16="http://schemas.microsoft.com/office/drawing/2014/main" id="{0CA58D3C-56D2-4F28-A9B7-8DBAA41F380C}"/>
                </a:ext>
              </a:extLst>
            </p:cNvPr>
            <p:cNvSpPr txBox="1"/>
            <p:nvPr/>
          </p:nvSpPr>
          <p:spPr>
            <a:xfrm>
              <a:off x="2537165" y="3473971"/>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Is</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not</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compulsory</a:t>
              </a:r>
              <a:endParaRPr lang="es-ES" sz="1400" dirty="0">
                <a:solidFill>
                  <a:srgbClr val="C00000"/>
                </a:solidFill>
                <a:latin typeface="Consolas" panose="020B0609020204030204" pitchFamily="49" charset="0"/>
              </a:endParaRPr>
            </a:p>
          </p:txBody>
        </p:sp>
        <p:sp>
          <p:nvSpPr>
            <p:cNvPr id="31" name="Cerrar llave 30">
              <a:extLst>
                <a:ext uri="{FF2B5EF4-FFF2-40B4-BE49-F238E27FC236}">
                  <a16:creationId xmlns:a16="http://schemas.microsoft.com/office/drawing/2014/main" id="{8AE58500-89C8-490D-AF23-A08D4507CF14}"/>
                </a:ext>
              </a:extLst>
            </p:cNvPr>
            <p:cNvSpPr/>
            <p:nvPr/>
          </p:nvSpPr>
          <p:spPr>
            <a:xfrm rot="5400000">
              <a:off x="3759205" y="2548161"/>
              <a:ext cx="220216" cy="158417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pic>
        <p:nvPicPr>
          <p:cNvPr id="34" name="Imagen 33">
            <a:extLst>
              <a:ext uri="{FF2B5EF4-FFF2-40B4-BE49-F238E27FC236}">
                <a16:creationId xmlns:a16="http://schemas.microsoft.com/office/drawing/2014/main" id="{D996E405-7B8E-402A-A5F3-E1AFC2A0A9A0}"/>
              </a:ext>
            </a:extLst>
          </p:cNvPr>
          <p:cNvPicPr>
            <a:picLocks noChangeAspect="1"/>
          </p:cNvPicPr>
          <p:nvPr/>
        </p:nvPicPr>
        <p:blipFill>
          <a:blip r:embed="rId4"/>
          <a:stretch>
            <a:fillRect/>
          </a:stretch>
        </p:blipFill>
        <p:spPr>
          <a:xfrm>
            <a:off x="7964089" y="3293362"/>
            <a:ext cx="3248025" cy="1514475"/>
          </a:xfrm>
          <a:prstGeom prst="rect">
            <a:avLst/>
          </a:prstGeom>
        </p:spPr>
      </p:pic>
      <p:sp>
        <p:nvSpPr>
          <p:cNvPr id="36" name="CuadroTexto 35">
            <a:extLst>
              <a:ext uri="{FF2B5EF4-FFF2-40B4-BE49-F238E27FC236}">
                <a16:creationId xmlns:a16="http://schemas.microsoft.com/office/drawing/2014/main" id="{7BB3B1F9-7B03-4ABB-8C34-9A743581BA95}"/>
              </a:ext>
            </a:extLst>
          </p:cNvPr>
          <p:cNvSpPr txBox="1"/>
          <p:nvPr/>
        </p:nvSpPr>
        <p:spPr>
          <a:xfrm>
            <a:off x="1232368" y="2759752"/>
            <a:ext cx="5691188" cy="369332"/>
          </a:xfrm>
          <a:prstGeom prst="rect">
            <a:avLst/>
          </a:prstGeom>
          <a:noFill/>
        </p:spPr>
        <p:txBody>
          <a:bodyPr wrap="square" rtlCol="0">
            <a:spAutoFit/>
          </a:bodyPr>
          <a:lstStyle/>
          <a:p>
            <a:pPr algn="ctr"/>
            <a:r>
              <a:rPr lang="es-ES" u="sng" dirty="0"/>
              <a:t>GENERAL SINTAXIS</a:t>
            </a:r>
          </a:p>
        </p:txBody>
      </p:sp>
      <p:sp>
        <p:nvSpPr>
          <p:cNvPr id="37" name="CuadroTexto 36">
            <a:extLst>
              <a:ext uri="{FF2B5EF4-FFF2-40B4-BE49-F238E27FC236}">
                <a16:creationId xmlns:a16="http://schemas.microsoft.com/office/drawing/2014/main" id="{FA28BF25-E70B-45F8-B9DD-68319D38DF38}"/>
              </a:ext>
            </a:extLst>
          </p:cNvPr>
          <p:cNvSpPr txBox="1"/>
          <p:nvPr/>
        </p:nvSpPr>
        <p:spPr>
          <a:xfrm>
            <a:off x="5591944" y="2790282"/>
            <a:ext cx="5691188" cy="369332"/>
          </a:xfrm>
          <a:prstGeom prst="rect">
            <a:avLst/>
          </a:prstGeom>
          <a:noFill/>
        </p:spPr>
        <p:txBody>
          <a:bodyPr wrap="square" rtlCol="0">
            <a:spAutoFit/>
          </a:bodyPr>
          <a:lstStyle/>
          <a:p>
            <a:pPr algn="ctr"/>
            <a:r>
              <a:rPr lang="es-ES" u="sng" dirty="0"/>
              <a:t>EXAMPLE</a:t>
            </a:r>
          </a:p>
        </p:txBody>
      </p:sp>
      <p:sp>
        <p:nvSpPr>
          <p:cNvPr id="39" name="CuadroTexto 38">
            <a:extLst>
              <a:ext uri="{FF2B5EF4-FFF2-40B4-BE49-F238E27FC236}">
                <a16:creationId xmlns:a16="http://schemas.microsoft.com/office/drawing/2014/main" id="{87205483-E07C-4C25-9CAD-94DF176C856A}"/>
              </a:ext>
            </a:extLst>
          </p:cNvPr>
          <p:cNvSpPr txBox="1"/>
          <p:nvPr/>
        </p:nvSpPr>
        <p:spPr>
          <a:xfrm>
            <a:off x="479376" y="1144563"/>
            <a:ext cx="11593288" cy="1200329"/>
          </a:xfrm>
          <a:prstGeom prst="rect">
            <a:avLst/>
          </a:prstGeom>
          <a:noFill/>
        </p:spPr>
        <p:txBody>
          <a:bodyPr wrap="square">
            <a:spAutoFit/>
          </a:bodyPr>
          <a:lstStyle/>
          <a:p>
            <a:pPr marL="285750" indent="-285750" algn="just">
              <a:buFont typeface="Arial" panose="020B0604020202020204" pitchFamily="34" charset="0"/>
              <a:buChar char="•"/>
            </a:pPr>
            <a:r>
              <a:rPr lang="es-ES" dirty="0"/>
              <a:t>Core </a:t>
            </a:r>
            <a:r>
              <a:rPr lang="es-ES" dirty="0" err="1"/>
              <a:t>of</a:t>
            </a:r>
            <a:r>
              <a:rPr lang="es-ES" dirty="0"/>
              <a:t> </a:t>
            </a:r>
            <a:r>
              <a:rPr lang="es-ES" dirty="0" err="1"/>
              <a:t>any</a:t>
            </a:r>
            <a:r>
              <a:rPr lang="es-ES" dirty="0"/>
              <a:t> </a:t>
            </a:r>
            <a:r>
              <a:rPr lang="es-ES" dirty="0" err="1"/>
              <a:t>well</a:t>
            </a:r>
            <a:r>
              <a:rPr lang="es-ES" dirty="0"/>
              <a:t> </a:t>
            </a:r>
            <a:r>
              <a:rPr lang="es-ES" dirty="0" err="1"/>
              <a:t>structured</a:t>
            </a:r>
            <a:r>
              <a:rPr lang="es-ES" dirty="0"/>
              <a:t> script.</a:t>
            </a:r>
          </a:p>
          <a:p>
            <a:pPr marL="285750" indent="-285750" algn="just">
              <a:buFont typeface="Arial" panose="020B0604020202020204" pitchFamily="34" charset="0"/>
              <a:buChar char="•"/>
            </a:pPr>
            <a:r>
              <a:rPr lang="es-ES" dirty="0" err="1"/>
              <a:t>Makes</a:t>
            </a:r>
            <a:r>
              <a:rPr lang="es-ES" dirty="0"/>
              <a:t> </a:t>
            </a:r>
            <a:r>
              <a:rPr lang="es-ES" dirty="0" err="1"/>
              <a:t>the</a:t>
            </a:r>
            <a:r>
              <a:rPr lang="es-ES" dirty="0"/>
              <a:t> </a:t>
            </a:r>
            <a:r>
              <a:rPr lang="es-ES" dirty="0" err="1"/>
              <a:t>code</a:t>
            </a:r>
            <a:r>
              <a:rPr lang="es-ES" dirty="0"/>
              <a:t> </a:t>
            </a:r>
            <a:r>
              <a:rPr lang="es-ES" dirty="0" err="1"/>
              <a:t>easier</a:t>
            </a:r>
            <a:r>
              <a:rPr lang="es-ES" dirty="0"/>
              <a:t> and reusable</a:t>
            </a:r>
          </a:p>
          <a:p>
            <a:pPr marL="285750" indent="-285750" algn="just">
              <a:buFont typeface="Arial" panose="020B0604020202020204" pitchFamily="34" charset="0"/>
              <a:buChar char="•"/>
            </a:pPr>
            <a:r>
              <a:rPr lang="es-ES" dirty="0" err="1"/>
              <a:t>By</a:t>
            </a:r>
            <a:r>
              <a:rPr lang="es-ES" dirty="0"/>
              <a:t> </a:t>
            </a:r>
            <a:r>
              <a:rPr lang="es-ES" dirty="0" err="1"/>
              <a:t>moduling</a:t>
            </a:r>
            <a:r>
              <a:rPr lang="es-ES" dirty="0"/>
              <a:t> </a:t>
            </a:r>
            <a:r>
              <a:rPr lang="es-ES" dirty="0" err="1"/>
              <a:t>the</a:t>
            </a:r>
            <a:r>
              <a:rPr lang="es-ES" dirty="0"/>
              <a:t> </a:t>
            </a:r>
            <a:r>
              <a:rPr lang="es-ES" dirty="0" err="1"/>
              <a:t>code</a:t>
            </a:r>
            <a:r>
              <a:rPr lang="es-ES" dirty="0"/>
              <a:t>, </a:t>
            </a:r>
            <a:r>
              <a:rPr lang="es-ES" dirty="0" err="1"/>
              <a:t>it</a:t>
            </a:r>
            <a:r>
              <a:rPr lang="es-ES" dirty="0"/>
              <a:t> </a:t>
            </a:r>
            <a:r>
              <a:rPr lang="es-ES" dirty="0" err="1"/>
              <a:t>is</a:t>
            </a:r>
            <a:r>
              <a:rPr lang="es-ES" dirty="0"/>
              <a:t> </a:t>
            </a:r>
            <a:r>
              <a:rPr lang="es-ES" dirty="0" err="1"/>
              <a:t>easier</a:t>
            </a:r>
            <a:r>
              <a:rPr lang="es-ES" dirty="0"/>
              <a:t> </a:t>
            </a:r>
            <a:r>
              <a:rPr lang="es-ES" dirty="0" err="1"/>
              <a:t>to</a:t>
            </a:r>
            <a:r>
              <a:rPr lang="es-ES" dirty="0"/>
              <a:t> locate and </a:t>
            </a:r>
            <a:r>
              <a:rPr lang="es-ES" dirty="0" err="1"/>
              <a:t>isolate</a:t>
            </a:r>
            <a:r>
              <a:rPr lang="es-ES" dirty="0"/>
              <a:t> </a:t>
            </a:r>
            <a:r>
              <a:rPr lang="es-ES" dirty="0" err="1"/>
              <a:t>any</a:t>
            </a:r>
            <a:r>
              <a:rPr lang="es-ES" dirty="0"/>
              <a:t> bug in </a:t>
            </a:r>
            <a:r>
              <a:rPr lang="es-ES" dirty="0" err="1"/>
              <a:t>our</a:t>
            </a:r>
            <a:r>
              <a:rPr lang="es-ES" dirty="0"/>
              <a:t> </a:t>
            </a:r>
            <a:r>
              <a:rPr lang="es-ES" dirty="0" err="1"/>
              <a:t>code</a:t>
            </a:r>
            <a:endParaRPr lang="es-ES" dirty="0"/>
          </a:p>
          <a:p>
            <a:pPr marL="285750" indent="-285750" algn="just">
              <a:buFont typeface="Arial" panose="020B0604020202020204" pitchFamily="34" charset="0"/>
              <a:buChar char="•"/>
            </a:pPr>
            <a:r>
              <a:rPr lang="es-ES" dirty="0"/>
              <a:t>Python </a:t>
            </a:r>
            <a:r>
              <a:rPr lang="es-ES" dirty="0" err="1"/>
              <a:t>assign</a:t>
            </a:r>
            <a:r>
              <a:rPr lang="es-ES" dirty="0"/>
              <a:t> </a:t>
            </a:r>
            <a:r>
              <a:rPr lang="es-ES" dirty="0" err="1"/>
              <a:t>the</a:t>
            </a:r>
            <a:r>
              <a:rPr lang="es-ES" dirty="0"/>
              <a:t> </a:t>
            </a:r>
            <a:r>
              <a:rPr lang="es-ES" dirty="0" err="1"/>
              <a:t>arguments</a:t>
            </a:r>
            <a:r>
              <a:rPr lang="es-ES" dirty="0"/>
              <a:t> </a:t>
            </a:r>
            <a:r>
              <a:rPr lang="es-ES" dirty="0" err="1"/>
              <a:t>to</a:t>
            </a:r>
            <a:r>
              <a:rPr lang="es-ES" dirty="0"/>
              <a:t> </a:t>
            </a:r>
            <a:r>
              <a:rPr lang="es-ES" dirty="0" err="1"/>
              <a:t>the</a:t>
            </a:r>
            <a:r>
              <a:rPr lang="es-ES" dirty="0"/>
              <a:t> </a:t>
            </a:r>
            <a:r>
              <a:rPr lang="es-ES" dirty="0" err="1"/>
              <a:t>functions</a:t>
            </a:r>
            <a:r>
              <a:rPr lang="es-ES" dirty="0"/>
              <a:t> </a:t>
            </a:r>
            <a:r>
              <a:rPr lang="es-ES" dirty="0" err="1"/>
              <a:t>by</a:t>
            </a:r>
            <a:r>
              <a:rPr lang="es-ES" dirty="0"/>
              <a:t> position </a:t>
            </a:r>
            <a:r>
              <a:rPr lang="es-ES" dirty="0" err="1"/>
              <a:t>if</a:t>
            </a:r>
            <a:r>
              <a:rPr lang="es-ES" dirty="0"/>
              <a:t> </a:t>
            </a:r>
            <a:r>
              <a:rPr lang="es-ES" dirty="0" err="1"/>
              <a:t>they</a:t>
            </a:r>
            <a:r>
              <a:rPr lang="es-ES" dirty="0"/>
              <a:t> are </a:t>
            </a:r>
            <a:r>
              <a:rPr lang="es-ES" dirty="0" err="1"/>
              <a:t>not</a:t>
            </a:r>
            <a:r>
              <a:rPr lang="es-ES" dirty="0"/>
              <a:t> </a:t>
            </a:r>
            <a:r>
              <a:rPr lang="es-ES" dirty="0" err="1"/>
              <a:t>specifically</a:t>
            </a:r>
            <a:r>
              <a:rPr lang="es-ES" dirty="0"/>
              <a:t> </a:t>
            </a:r>
            <a:r>
              <a:rPr lang="es-ES" dirty="0" err="1"/>
              <a:t>invonked</a:t>
            </a:r>
            <a:endParaRPr lang="es-ES" dirty="0"/>
          </a:p>
        </p:txBody>
      </p:sp>
      <p:sp>
        <p:nvSpPr>
          <p:cNvPr id="41" name="CuadroTexto 40">
            <a:extLst>
              <a:ext uri="{FF2B5EF4-FFF2-40B4-BE49-F238E27FC236}">
                <a16:creationId xmlns:a16="http://schemas.microsoft.com/office/drawing/2014/main" id="{78625741-C043-49F4-8821-CFD47465F021}"/>
              </a:ext>
            </a:extLst>
          </p:cNvPr>
          <p:cNvSpPr txBox="1"/>
          <p:nvPr/>
        </p:nvSpPr>
        <p:spPr>
          <a:xfrm>
            <a:off x="10278074" y="4112999"/>
            <a:ext cx="1816922" cy="400110"/>
          </a:xfrm>
          <a:prstGeom prst="rect">
            <a:avLst/>
          </a:prstGeom>
          <a:noFill/>
          <a:ln>
            <a:solidFill>
              <a:srgbClr val="C00000"/>
            </a:solidFill>
          </a:ln>
        </p:spPr>
        <p:txBody>
          <a:bodyPr wrap="square" rtlCol="0">
            <a:spAutoFit/>
          </a:bodyPr>
          <a:lstStyle/>
          <a:p>
            <a:r>
              <a:rPr lang="es-ES" sz="1000" dirty="0" err="1">
                <a:solidFill>
                  <a:srgbClr val="C00000"/>
                </a:solidFill>
                <a:latin typeface="Consolas" panose="020B0609020204030204" pitchFamily="49" charset="0"/>
              </a:rPr>
              <a:t>Implictly</a:t>
            </a:r>
            <a:r>
              <a:rPr lang="es-ES" sz="1000" dirty="0">
                <a:solidFill>
                  <a:srgbClr val="C00000"/>
                </a:solidFill>
                <a:latin typeface="Consolas" panose="020B0609020204030204" pitchFamily="49" charset="0"/>
              </a:rPr>
              <a:t> Python </a:t>
            </a:r>
            <a:r>
              <a:rPr lang="es-ES" sz="1000" dirty="0" err="1">
                <a:solidFill>
                  <a:srgbClr val="C00000"/>
                </a:solidFill>
                <a:latin typeface="Consolas" panose="020B0609020204030204" pitchFamily="49" charset="0"/>
              </a:rPr>
              <a:t>does</a:t>
            </a:r>
            <a:r>
              <a:rPr lang="es-ES" sz="1000" dirty="0">
                <a:solidFill>
                  <a:srgbClr val="C00000"/>
                </a:solidFill>
                <a:latin typeface="Consolas" panose="020B0609020204030204" pitchFamily="49" charset="0"/>
              </a:rPr>
              <a:t> </a:t>
            </a:r>
          </a:p>
          <a:p>
            <a:r>
              <a:rPr lang="es-ES" sz="1000" dirty="0">
                <a:solidFill>
                  <a:srgbClr val="C00000"/>
                </a:solidFill>
                <a:latin typeface="Consolas" panose="020B0609020204030204" pitchFamily="49" charset="0"/>
              </a:rPr>
              <a:t>x=1 , y=2 and z=3</a:t>
            </a:r>
          </a:p>
        </p:txBody>
      </p:sp>
      <p:cxnSp>
        <p:nvCxnSpPr>
          <p:cNvPr id="45" name="Conector recto de flecha 44">
            <a:extLst>
              <a:ext uri="{FF2B5EF4-FFF2-40B4-BE49-F238E27FC236}">
                <a16:creationId xmlns:a16="http://schemas.microsoft.com/office/drawing/2014/main" id="{C51D8BB4-143F-49C8-AF4E-EB6CFE612205}"/>
              </a:ext>
            </a:extLst>
          </p:cNvPr>
          <p:cNvCxnSpPr>
            <a:cxnSpLocks/>
          </p:cNvCxnSpPr>
          <p:nvPr/>
        </p:nvCxnSpPr>
        <p:spPr>
          <a:xfrm>
            <a:off x="9768408" y="4322526"/>
            <a:ext cx="50966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18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SPECIAL FUNCTIONS: </a:t>
            </a:r>
            <a:r>
              <a:rPr lang="en-GB" sz="2400" dirty="0">
                <a:solidFill>
                  <a:srgbClr val="FF9C29"/>
                </a:solidFill>
              </a:rPr>
              <a:t>OPEN</a:t>
            </a:r>
            <a:endParaRPr lang="en-GB" dirty="0">
              <a:solidFill>
                <a:srgbClr val="FF9C29"/>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39" name="CuadroTexto 38">
            <a:extLst>
              <a:ext uri="{FF2B5EF4-FFF2-40B4-BE49-F238E27FC236}">
                <a16:creationId xmlns:a16="http://schemas.microsoft.com/office/drawing/2014/main" id="{87205483-E07C-4C25-9CAD-94DF176C856A}"/>
              </a:ext>
            </a:extLst>
          </p:cNvPr>
          <p:cNvSpPr txBox="1"/>
          <p:nvPr/>
        </p:nvSpPr>
        <p:spPr>
          <a:xfrm>
            <a:off x="479376" y="1144563"/>
            <a:ext cx="11593288" cy="646331"/>
          </a:xfrm>
          <a:prstGeom prst="rect">
            <a:avLst/>
          </a:prstGeom>
          <a:noFill/>
        </p:spPr>
        <p:txBody>
          <a:bodyPr wrap="square">
            <a:spAutoFit/>
          </a:bodyPr>
          <a:lstStyle/>
          <a:p>
            <a:pPr marL="285750" indent="-285750" algn="just">
              <a:buFont typeface="Arial" panose="020B0604020202020204" pitchFamily="34" charset="0"/>
              <a:buChar char="•"/>
            </a:pPr>
            <a:r>
              <a:rPr lang="es-ES" dirty="0"/>
              <a:t>Used </a:t>
            </a:r>
            <a:r>
              <a:rPr lang="es-ES" dirty="0" err="1"/>
              <a:t>to</a:t>
            </a:r>
            <a:r>
              <a:rPr lang="es-ES" dirty="0"/>
              <a:t> open </a:t>
            </a:r>
            <a:r>
              <a:rPr lang="es-ES" dirty="0" err="1"/>
              <a:t>or</a:t>
            </a:r>
            <a:r>
              <a:rPr lang="es-ES" dirty="0"/>
              <a:t> </a:t>
            </a:r>
            <a:r>
              <a:rPr lang="es-ES" dirty="0" err="1"/>
              <a:t>create</a:t>
            </a:r>
            <a:r>
              <a:rPr lang="es-ES" dirty="0"/>
              <a:t> new files</a:t>
            </a:r>
          </a:p>
          <a:p>
            <a:pPr marL="285750" indent="-285750" algn="just">
              <a:buFont typeface="Arial" panose="020B0604020202020204" pitchFamily="34" charset="0"/>
              <a:buChar char="•"/>
            </a:pPr>
            <a:r>
              <a:rPr lang="es-ES" dirty="0" err="1"/>
              <a:t>It</a:t>
            </a:r>
            <a:r>
              <a:rPr lang="es-ES" dirty="0"/>
              <a:t> </a:t>
            </a:r>
            <a:r>
              <a:rPr lang="es-ES" dirty="0" err="1"/>
              <a:t>reads</a:t>
            </a:r>
            <a:r>
              <a:rPr lang="es-ES" dirty="0"/>
              <a:t>/</a:t>
            </a:r>
            <a:r>
              <a:rPr lang="es-ES" dirty="0" err="1"/>
              <a:t>writes</a:t>
            </a:r>
            <a:r>
              <a:rPr lang="es-ES" dirty="0"/>
              <a:t> </a:t>
            </a:r>
            <a:r>
              <a:rPr lang="es-ES" dirty="0" err="1"/>
              <a:t>plain</a:t>
            </a:r>
            <a:r>
              <a:rPr lang="es-ES" dirty="0"/>
              <a:t> </a:t>
            </a:r>
            <a:r>
              <a:rPr lang="es-ES" dirty="0" err="1"/>
              <a:t>text</a:t>
            </a:r>
            <a:r>
              <a:rPr lang="es-ES" dirty="0"/>
              <a:t> files and </a:t>
            </a:r>
            <a:r>
              <a:rPr lang="es-ES" dirty="0" err="1"/>
              <a:t>also</a:t>
            </a:r>
            <a:r>
              <a:rPr lang="es-ES" dirty="0"/>
              <a:t> </a:t>
            </a:r>
            <a:r>
              <a:rPr lang="es-ES" dirty="0" err="1"/>
              <a:t>binary</a:t>
            </a:r>
            <a:r>
              <a:rPr lang="es-ES" dirty="0"/>
              <a:t> files</a:t>
            </a:r>
          </a:p>
        </p:txBody>
      </p:sp>
      <p:pic>
        <p:nvPicPr>
          <p:cNvPr id="48" name="Imagen 47">
            <a:extLst>
              <a:ext uri="{FF2B5EF4-FFF2-40B4-BE49-F238E27FC236}">
                <a16:creationId xmlns:a16="http://schemas.microsoft.com/office/drawing/2014/main" id="{12737928-90C1-41AB-9E0E-F8C429610B62}"/>
              </a:ext>
            </a:extLst>
          </p:cNvPr>
          <p:cNvPicPr>
            <a:picLocks noChangeAspect="1"/>
          </p:cNvPicPr>
          <p:nvPr/>
        </p:nvPicPr>
        <p:blipFill>
          <a:blip r:embed="rId3"/>
          <a:stretch>
            <a:fillRect/>
          </a:stretch>
        </p:blipFill>
        <p:spPr>
          <a:xfrm>
            <a:off x="2881312" y="2371276"/>
            <a:ext cx="6429375" cy="1752600"/>
          </a:xfrm>
          <a:prstGeom prst="rect">
            <a:avLst/>
          </a:prstGeom>
        </p:spPr>
      </p:pic>
      <p:cxnSp>
        <p:nvCxnSpPr>
          <p:cNvPr id="50" name="Conector recto 49">
            <a:extLst>
              <a:ext uri="{FF2B5EF4-FFF2-40B4-BE49-F238E27FC236}">
                <a16:creationId xmlns:a16="http://schemas.microsoft.com/office/drawing/2014/main" id="{E83DFA2A-603C-4384-A106-5CAE7A525CCD}"/>
              </a:ext>
            </a:extLst>
          </p:cNvPr>
          <p:cNvCxnSpPr>
            <a:stCxn id="48" idx="1"/>
            <a:endCxn id="48" idx="3"/>
          </p:cNvCxnSpPr>
          <p:nvPr/>
        </p:nvCxnSpPr>
        <p:spPr>
          <a:xfrm>
            <a:off x="2881312" y="3247576"/>
            <a:ext cx="642937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Grupo 55">
            <a:extLst>
              <a:ext uri="{FF2B5EF4-FFF2-40B4-BE49-F238E27FC236}">
                <a16:creationId xmlns:a16="http://schemas.microsoft.com/office/drawing/2014/main" id="{31FB8298-AFB1-45DC-9041-D73CBB5A1310}"/>
              </a:ext>
            </a:extLst>
          </p:cNvPr>
          <p:cNvGrpSpPr/>
          <p:nvPr/>
        </p:nvGrpSpPr>
        <p:grpSpPr>
          <a:xfrm>
            <a:off x="4799856" y="2672725"/>
            <a:ext cx="3672408" cy="216394"/>
            <a:chOff x="4799856" y="2672725"/>
            <a:chExt cx="3672408" cy="216394"/>
          </a:xfrm>
        </p:grpSpPr>
        <p:cxnSp>
          <p:nvCxnSpPr>
            <p:cNvPr id="52" name="Conector recto de flecha 51">
              <a:extLst>
                <a:ext uri="{FF2B5EF4-FFF2-40B4-BE49-F238E27FC236}">
                  <a16:creationId xmlns:a16="http://schemas.microsoft.com/office/drawing/2014/main" id="{C1B733A9-8D9F-4526-8909-74E35E265B59}"/>
                </a:ext>
              </a:extLst>
            </p:cNvPr>
            <p:cNvCxnSpPr>
              <a:cxnSpLocks/>
            </p:cNvCxnSpPr>
            <p:nvPr/>
          </p:nvCxnSpPr>
          <p:spPr>
            <a:xfrm>
              <a:off x="7176120" y="2780928"/>
              <a:ext cx="129614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id="{216049B7-CB0D-4C82-8139-801E0372F6E5}"/>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57" name="CuadroTexto 56">
            <a:extLst>
              <a:ext uri="{FF2B5EF4-FFF2-40B4-BE49-F238E27FC236}">
                <a16:creationId xmlns:a16="http://schemas.microsoft.com/office/drawing/2014/main" id="{F684147F-14C6-47FE-B2B5-03AAE911AE30}"/>
              </a:ext>
            </a:extLst>
          </p:cNvPr>
          <p:cNvSpPr txBox="1"/>
          <p:nvPr/>
        </p:nvSpPr>
        <p:spPr>
          <a:xfrm>
            <a:off x="8472264" y="2486261"/>
            <a:ext cx="3478586" cy="523220"/>
          </a:xfrm>
          <a:prstGeom prst="rect">
            <a:avLst/>
          </a:prstGeom>
          <a:noFill/>
          <a:ln>
            <a:noFill/>
          </a:ln>
        </p:spPr>
        <p:txBody>
          <a:bodyPr wrap="square" rtlCol="0">
            <a:spAutoFit/>
          </a:bodyPr>
          <a:lstStyle/>
          <a:p>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result</a:t>
            </a:r>
            <a:r>
              <a:rPr lang="es-ES" sz="1400" dirty="0">
                <a:latin typeface="Consolas" panose="020B0609020204030204" pitchFamily="49" charset="0"/>
              </a:rPr>
              <a:t> </a:t>
            </a:r>
            <a:r>
              <a:rPr lang="es-ES" sz="1400" dirty="0" err="1">
                <a:latin typeface="Consolas" panose="020B0609020204030204" pitchFamily="49" charset="0"/>
              </a:rPr>
              <a:t>is</a:t>
            </a:r>
            <a:r>
              <a:rPr lang="es-ES" sz="1400" dirty="0">
                <a:latin typeface="Consolas" panose="020B0609020204030204" pitchFamily="49" charset="0"/>
              </a:rPr>
              <a:t> a </a:t>
            </a:r>
            <a:r>
              <a:rPr lang="es-ES" sz="1400" dirty="0" err="1">
                <a:latin typeface="Consolas" panose="020B0609020204030204" pitchFamily="49" charset="0"/>
              </a:rPr>
              <a:t>list</a:t>
            </a:r>
            <a:r>
              <a:rPr lang="es-ES" sz="1400" dirty="0">
                <a:latin typeface="Consolas" panose="020B0609020204030204" pitchFamily="49" charset="0"/>
              </a:rPr>
              <a:t> </a:t>
            </a:r>
            <a:r>
              <a:rPr lang="es-ES" sz="1400" dirty="0" err="1">
                <a:latin typeface="Consolas" panose="020B0609020204030204" pitchFamily="49" charset="0"/>
              </a:rPr>
              <a:t>containing</a:t>
            </a:r>
            <a:r>
              <a:rPr lang="es-ES" sz="1400" dirty="0">
                <a:latin typeface="Consolas" panose="020B0609020204030204" pitchFamily="49" charset="0"/>
              </a:rPr>
              <a:t> </a:t>
            </a:r>
            <a:r>
              <a:rPr lang="es-ES" sz="1400" dirty="0" err="1">
                <a:latin typeface="Consolas" panose="020B0609020204030204" pitchFamily="49" charset="0"/>
              </a:rPr>
              <a:t>all</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t>
            </a:r>
            <a:r>
              <a:rPr lang="es-ES" sz="1400" dirty="0" err="1">
                <a:latin typeface="Consolas" panose="020B0609020204030204" pitchFamily="49" charset="0"/>
              </a:rPr>
              <a:t>of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a:t>
            </a:r>
          </a:p>
        </p:txBody>
      </p:sp>
      <p:sp>
        <p:nvSpPr>
          <p:cNvPr id="58" name="Cerrar llave 57">
            <a:extLst>
              <a:ext uri="{FF2B5EF4-FFF2-40B4-BE49-F238E27FC236}">
                <a16:creationId xmlns:a16="http://schemas.microsoft.com/office/drawing/2014/main" id="{4D3F1DC6-0AA9-4023-9DE2-459B964BBEC9}"/>
              </a:ext>
            </a:extLst>
          </p:cNvPr>
          <p:cNvSpPr/>
          <p:nvPr/>
        </p:nvSpPr>
        <p:spPr>
          <a:xfrm rot="16200000">
            <a:off x="8093662" y="2132087"/>
            <a:ext cx="181144" cy="432049"/>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9" name="CuadroTexto 58">
            <a:extLst>
              <a:ext uri="{FF2B5EF4-FFF2-40B4-BE49-F238E27FC236}">
                <a16:creationId xmlns:a16="http://schemas.microsoft.com/office/drawing/2014/main" id="{6CEDAE73-3CB7-4FF7-8655-65E9B38575A0}"/>
              </a:ext>
            </a:extLst>
          </p:cNvPr>
          <p:cNvSpPr txBox="1"/>
          <p:nvPr/>
        </p:nvSpPr>
        <p:spPr>
          <a:xfrm>
            <a:off x="6096000" y="1631679"/>
            <a:ext cx="5854850" cy="523220"/>
          </a:xfrm>
          <a:prstGeom prst="rect">
            <a:avLst/>
          </a:prstGeom>
          <a:noFill/>
          <a:ln>
            <a:noFill/>
          </a:ln>
        </p:spPr>
        <p:txBody>
          <a:bodyPr wrap="square" rtlCol="0">
            <a:spAutoFit/>
          </a:bodyPr>
          <a:lstStyle/>
          <a:p>
            <a:r>
              <a:rPr lang="es-ES" sz="1400" dirty="0">
                <a:latin typeface="Consolas" panose="020B0609020204030204" pitchFamily="49" charset="0"/>
              </a:rPr>
              <a:t>‘r’ = Reading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must</a:t>
            </a:r>
            <a:r>
              <a:rPr lang="es-ES" sz="1400" dirty="0">
                <a:latin typeface="Consolas" panose="020B0609020204030204" pitchFamily="49" charset="0"/>
              </a:rPr>
              <a:t> </a:t>
            </a:r>
            <a:r>
              <a:rPr lang="es-ES" sz="1400" dirty="0" err="1">
                <a:latin typeface="Consolas" panose="020B0609020204030204" pitchFamily="49" charset="0"/>
              </a:rPr>
              <a:t>exists</a:t>
            </a:r>
            <a:r>
              <a:rPr lang="es-ES" sz="1400" dirty="0">
                <a:latin typeface="Consolas" panose="020B0609020204030204" pitchFamily="49" charset="0"/>
              </a:rPr>
              <a:t>)</a:t>
            </a:r>
          </a:p>
          <a:p>
            <a:r>
              <a:rPr lang="es-ES" sz="1400" dirty="0">
                <a:latin typeface="Consolas" panose="020B0609020204030204" pitchFamily="49" charset="0"/>
              </a:rPr>
              <a:t>‘w’ = </a:t>
            </a:r>
            <a:r>
              <a:rPr lang="es-ES" sz="1400" dirty="0" err="1">
                <a:latin typeface="Consolas" panose="020B0609020204030204" pitchFamily="49" charset="0"/>
              </a:rPr>
              <a:t>writing</a:t>
            </a: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does</a:t>
            </a:r>
            <a:r>
              <a:rPr lang="es-ES" sz="1400" dirty="0">
                <a:latin typeface="Consolas" panose="020B0609020204030204" pitchFamily="49" charset="0"/>
              </a:rPr>
              <a:t>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exist</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creates</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a:t>
            </a:r>
          </a:p>
        </p:txBody>
      </p:sp>
      <p:grpSp>
        <p:nvGrpSpPr>
          <p:cNvPr id="60" name="Grupo 59">
            <a:extLst>
              <a:ext uri="{FF2B5EF4-FFF2-40B4-BE49-F238E27FC236}">
                <a16:creationId xmlns:a16="http://schemas.microsoft.com/office/drawing/2014/main" id="{D579B3D2-8778-4BDA-9494-EA8DCE1EA151}"/>
              </a:ext>
            </a:extLst>
          </p:cNvPr>
          <p:cNvGrpSpPr/>
          <p:nvPr/>
        </p:nvGrpSpPr>
        <p:grpSpPr>
          <a:xfrm>
            <a:off x="6168008" y="3549032"/>
            <a:ext cx="2952328" cy="683047"/>
            <a:chOff x="4691844" y="2672725"/>
            <a:chExt cx="2952328" cy="683047"/>
          </a:xfrm>
        </p:grpSpPr>
        <p:cxnSp>
          <p:nvCxnSpPr>
            <p:cNvPr id="61" name="Conector recto de flecha 60">
              <a:extLst>
                <a:ext uri="{FF2B5EF4-FFF2-40B4-BE49-F238E27FC236}">
                  <a16:creationId xmlns:a16="http://schemas.microsoft.com/office/drawing/2014/main" id="{D971D905-40CB-49DB-BFEB-B8DAE92153C2}"/>
                </a:ext>
              </a:extLst>
            </p:cNvPr>
            <p:cNvCxnSpPr>
              <a:cxnSpLocks/>
            </p:cNvCxnSpPr>
            <p:nvPr/>
          </p:nvCxnSpPr>
          <p:spPr>
            <a:xfrm>
              <a:off x="6348028" y="2889119"/>
              <a:ext cx="0" cy="4666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ectángulo 61">
              <a:extLst>
                <a:ext uri="{FF2B5EF4-FFF2-40B4-BE49-F238E27FC236}">
                  <a16:creationId xmlns:a16="http://schemas.microsoft.com/office/drawing/2014/main" id="{02F43E84-FC13-45BA-A706-5340F437086E}"/>
                </a:ext>
              </a:extLst>
            </p:cNvPr>
            <p:cNvSpPr/>
            <p:nvPr/>
          </p:nvSpPr>
          <p:spPr>
            <a:xfrm>
              <a:off x="4691844" y="2672725"/>
              <a:ext cx="2952328"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67" name="CuadroTexto 66">
            <a:extLst>
              <a:ext uri="{FF2B5EF4-FFF2-40B4-BE49-F238E27FC236}">
                <a16:creationId xmlns:a16="http://schemas.microsoft.com/office/drawing/2014/main" id="{AE1EDA7E-9480-4B29-B0A9-2AE24C758676}"/>
              </a:ext>
            </a:extLst>
          </p:cNvPr>
          <p:cNvSpPr txBox="1"/>
          <p:nvPr/>
        </p:nvSpPr>
        <p:spPr>
          <a:xfrm>
            <a:off x="6145806" y="4242545"/>
            <a:ext cx="4630713" cy="523220"/>
          </a:xfrm>
          <a:prstGeom prst="rect">
            <a:avLst/>
          </a:prstGeom>
          <a:noFill/>
          <a:ln>
            <a:noFill/>
          </a:ln>
        </p:spPr>
        <p:txBody>
          <a:bodyPr wrap="square" rtlCol="0">
            <a:spAutoFit/>
          </a:bodyPr>
          <a:lstStyle/>
          <a:p>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writelines</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t>
            </a:r>
            <a:r>
              <a:rPr lang="es-ES" sz="1400" dirty="0" err="1">
                <a:latin typeface="Consolas" panose="020B0609020204030204" pitchFamily="49" charset="0"/>
              </a:rPr>
              <a:t>requires</a:t>
            </a:r>
            <a:r>
              <a:rPr lang="es-ES" sz="1400" dirty="0">
                <a:latin typeface="Consolas" panose="020B0609020204030204" pitchFamily="49" charset="0"/>
              </a:rPr>
              <a:t> a </a:t>
            </a:r>
            <a:r>
              <a:rPr lang="es-ES" sz="1400" dirty="0" err="1">
                <a:latin typeface="Consolas" panose="020B0609020204030204" pitchFamily="49" charset="0"/>
              </a:rPr>
              <a:t>list</a:t>
            </a:r>
            <a:r>
              <a:rPr lang="es-ES" sz="1400" dirty="0">
                <a:latin typeface="Consolas" panose="020B0609020204030204" pitchFamily="49" charset="0"/>
              </a:rPr>
              <a:t> </a:t>
            </a:r>
            <a:r>
              <a:rPr lang="es-ES" sz="1400" dirty="0" err="1">
                <a:latin typeface="Consolas" panose="020B0609020204030204" pitchFamily="49" charset="0"/>
              </a:rPr>
              <a:t>containing</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t>
            </a:r>
            <a:r>
              <a:rPr lang="es-ES" sz="1400" dirty="0" err="1">
                <a:latin typeface="Consolas" panose="020B0609020204030204" pitchFamily="49" charset="0"/>
              </a:rPr>
              <a:t>of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a:t>
            </a:r>
          </a:p>
        </p:txBody>
      </p:sp>
      <p:grpSp>
        <p:nvGrpSpPr>
          <p:cNvPr id="69" name="Grupo 68">
            <a:extLst>
              <a:ext uri="{FF2B5EF4-FFF2-40B4-BE49-F238E27FC236}">
                <a16:creationId xmlns:a16="http://schemas.microsoft.com/office/drawing/2014/main" id="{15B22177-5948-4129-9CF4-6B88F6F82C76}"/>
              </a:ext>
            </a:extLst>
          </p:cNvPr>
          <p:cNvGrpSpPr/>
          <p:nvPr/>
        </p:nvGrpSpPr>
        <p:grpSpPr>
          <a:xfrm>
            <a:off x="1847528" y="2894659"/>
            <a:ext cx="3240360" cy="216394"/>
            <a:chOff x="3935760" y="2672725"/>
            <a:chExt cx="3240360" cy="216394"/>
          </a:xfrm>
        </p:grpSpPr>
        <p:cxnSp>
          <p:nvCxnSpPr>
            <p:cNvPr id="70" name="Conector recto de flecha 69">
              <a:extLst>
                <a:ext uri="{FF2B5EF4-FFF2-40B4-BE49-F238E27FC236}">
                  <a16:creationId xmlns:a16="http://schemas.microsoft.com/office/drawing/2014/main" id="{A39066C1-7238-4F29-A64D-5E373E012ECE}"/>
                </a:ext>
              </a:extLst>
            </p:cNvPr>
            <p:cNvCxnSpPr>
              <a:cxnSpLocks/>
              <a:stCxn id="71" idx="1"/>
            </p:cNvCxnSpPr>
            <p:nvPr/>
          </p:nvCxnSpPr>
          <p:spPr>
            <a:xfrm flipH="1">
              <a:off x="3935760" y="2780922"/>
              <a:ext cx="86409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Rectángulo 70">
              <a:extLst>
                <a:ext uri="{FF2B5EF4-FFF2-40B4-BE49-F238E27FC236}">
                  <a16:creationId xmlns:a16="http://schemas.microsoft.com/office/drawing/2014/main" id="{34ACDA00-912C-459C-918C-A75B89F0FE9E}"/>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74" name="CuadroTexto 73">
            <a:extLst>
              <a:ext uri="{FF2B5EF4-FFF2-40B4-BE49-F238E27FC236}">
                <a16:creationId xmlns:a16="http://schemas.microsoft.com/office/drawing/2014/main" id="{D2888546-6422-4317-9E0E-A65A10DCDE73}"/>
              </a:ext>
            </a:extLst>
          </p:cNvPr>
          <p:cNvSpPr txBox="1"/>
          <p:nvPr/>
        </p:nvSpPr>
        <p:spPr>
          <a:xfrm>
            <a:off x="0" y="2667488"/>
            <a:ext cx="1775520" cy="1600438"/>
          </a:xfrm>
          <a:prstGeom prst="rect">
            <a:avLst/>
          </a:prstGeom>
          <a:noFill/>
          <a:ln>
            <a:noFill/>
          </a:ln>
        </p:spPr>
        <p:txBody>
          <a:bodyPr wrap="square" rtlCol="0">
            <a:spAutoFit/>
          </a:bodyPr>
          <a:lstStyle/>
          <a:p>
            <a:r>
              <a:rPr lang="es-ES" sz="1400" dirty="0">
                <a:latin typeface="Consolas" panose="020B0609020204030204" pitchFamily="49" charset="0"/>
              </a:rPr>
              <a:t>Do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forget</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after </a:t>
            </a:r>
            <a:r>
              <a:rPr lang="es-ES" sz="1400" dirty="0" err="1">
                <a:latin typeface="Consolas" panose="020B0609020204030204" pitchFamily="49" charset="0"/>
              </a:rPr>
              <a:t>reading</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specially</a:t>
            </a: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is</a:t>
            </a:r>
            <a:r>
              <a:rPr lang="es-ES" sz="1400" dirty="0">
                <a:latin typeface="Consolas" panose="020B0609020204030204" pitchFamily="49" charset="0"/>
              </a:rPr>
              <a:t> </a:t>
            </a:r>
            <a:r>
              <a:rPr lang="es-ES" sz="1400" dirty="0" err="1">
                <a:latin typeface="Consolas" panose="020B0609020204030204" pitchFamily="49" charset="0"/>
              </a:rPr>
              <a:t>going</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be </a:t>
            </a:r>
            <a:r>
              <a:rPr lang="es-ES" sz="1400" dirty="0" err="1">
                <a:latin typeface="Consolas" panose="020B0609020204030204" pitchFamily="49" charset="0"/>
              </a:rPr>
              <a:t>read</a:t>
            </a:r>
            <a:r>
              <a:rPr lang="es-ES" sz="1400" dirty="0">
                <a:latin typeface="Consolas" panose="020B0609020204030204" pitchFamily="49" charset="0"/>
              </a:rPr>
              <a:t> </a:t>
            </a:r>
            <a:r>
              <a:rPr lang="es-ES" sz="1400" dirty="0" err="1">
                <a:latin typeface="Consolas" panose="020B0609020204030204" pitchFamily="49" charset="0"/>
              </a:rPr>
              <a:t>again</a:t>
            </a:r>
            <a:endParaRPr lang="es-ES" sz="1400" dirty="0">
              <a:latin typeface="Consolas" panose="020B0609020204030204" pitchFamily="49" charset="0"/>
            </a:endParaRPr>
          </a:p>
        </p:txBody>
      </p:sp>
      <p:grpSp>
        <p:nvGrpSpPr>
          <p:cNvPr id="75" name="Grupo 74">
            <a:extLst>
              <a:ext uri="{FF2B5EF4-FFF2-40B4-BE49-F238E27FC236}">
                <a16:creationId xmlns:a16="http://schemas.microsoft.com/office/drawing/2014/main" id="{C5AEBB47-229C-4272-A104-51BEA9068538}"/>
              </a:ext>
            </a:extLst>
          </p:cNvPr>
          <p:cNvGrpSpPr/>
          <p:nvPr/>
        </p:nvGrpSpPr>
        <p:grpSpPr>
          <a:xfrm>
            <a:off x="2675620" y="3776628"/>
            <a:ext cx="2376264" cy="672867"/>
            <a:chOff x="4799856" y="2672725"/>
            <a:chExt cx="2376264" cy="672867"/>
          </a:xfrm>
        </p:grpSpPr>
        <p:cxnSp>
          <p:nvCxnSpPr>
            <p:cNvPr id="76" name="Conector recto de flecha 75">
              <a:extLst>
                <a:ext uri="{FF2B5EF4-FFF2-40B4-BE49-F238E27FC236}">
                  <a16:creationId xmlns:a16="http://schemas.microsoft.com/office/drawing/2014/main" id="{A85BB01F-1215-47BA-A3CF-D3AB6A53648A}"/>
                </a:ext>
              </a:extLst>
            </p:cNvPr>
            <p:cNvCxnSpPr>
              <a:cxnSpLocks/>
            </p:cNvCxnSpPr>
            <p:nvPr/>
          </p:nvCxnSpPr>
          <p:spPr>
            <a:xfrm>
              <a:off x="6023992" y="2889120"/>
              <a:ext cx="0" cy="45647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Rectángulo 76">
              <a:extLst>
                <a:ext uri="{FF2B5EF4-FFF2-40B4-BE49-F238E27FC236}">
                  <a16:creationId xmlns:a16="http://schemas.microsoft.com/office/drawing/2014/main" id="{75CB3F0A-CC55-42CC-A374-6D81BE47D742}"/>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80" name="CuadroTexto 79">
            <a:extLst>
              <a:ext uri="{FF2B5EF4-FFF2-40B4-BE49-F238E27FC236}">
                <a16:creationId xmlns:a16="http://schemas.microsoft.com/office/drawing/2014/main" id="{EDD3C402-7A21-4C2A-8246-232D2954D9AA}"/>
              </a:ext>
            </a:extLst>
          </p:cNvPr>
          <p:cNvSpPr txBox="1"/>
          <p:nvPr/>
        </p:nvSpPr>
        <p:spPr>
          <a:xfrm>
            <a:off x="2375248" y="4449495"/>
            <a:ext cx="2928664" cy="1600438"/>
          </a:xfrm>
          <a:prstGeom prst="rect">
            <a:avLst/>
          </a:prstGeom>
          <a:noFill/>
          <a:ln>
            <a:noFill/>
          </a:ln>
        </p:spPr>
        <p:txBody>
          <a:bodyPr wrap="square" rtlCol="0">
            <a:spAutoFit/>
          </a:bodyPr>
          <a:lstStyle/>
          <a:p>
            <a:r>
              <a:rPr lang="es-ES" sz="1400" dirty="0">
                <a:latin typeface="Consolas" panose="020B0609020204030204" pitchFamily="49" charset="0"/>
              </a:rPr>
              <a:t>Do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forget</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after </a:t>
            </a:r>
            <a:r>
              <a:rPr lang="es-ES" sz="1400" dirty="0" err="1">
                <a:latin typeface="Consolas" panose="020B0609020204030204" pitchFamily="49" charset="0"/>
              </a:rPr>
              <a:t>writing</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becasue</a:t>
            </a:r>
            <a:r>
              <a:rPr lang="es-ES" sz="1400" dirty="0">
                <a:latin typeface="Consolas" panose="020B0609020204030204" pitchFamily="49" charset="0"/>
              </a:rPr>
              <a:t> Python </a:t>
            </a:r>
            <a:r>
              <a:rPr lang="es-ES" sz="1400" dirty="0" err="1">
                <a:latin typeface="Consolas" panose="020B0609020204030204" pitchFamily="49" charset="0"/>
              </a:rPr>
              <a:t>only</a:t>
            </a:r>
            <a:r>
              <a:rPr lang="es-ES" sz="1400" dirty="0">
                <a:latin typeface="Consolas" panose="020B0609020204030204" pitchFamily="49" charset="0"/>
              </a:rPr>
              <a:t> </a:t>
            </a:r>
            <a:r>
              <a:rPr lang="es-ES" sz="1400" dirty="0" err="1">
                <a:latin typeface="Consolas" panose="020B0609020204030204" pitchFamily="49" charset="0"/>
              </a:rPr>
              <a:t>really</a:t>
            </a:r>
            <a:r>
              <a:rPr lang="es-ES" sz="1400" dirty="0">
                <a:latin typeface="Consolas" panose="020B0609020204030204" pitchFamily="49" charset="0"/>
              </a:rPr>
              <a:t> </a:t>
            </a:r>
            <a:r>
              <a:rPr lang="es-ES" sz="1400" dirty="0" err="1">
                <a:latin typeface="Consolas" panose="020B0609020204030204" pitchFamily="49" charset="0"/>
              </a:rPr>
              <a:t>writes</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when</a:t>
            </a:r>
            <a:r>
              <a:rPr lang="es-ES" sz="1400" dirty="0">
                <a:latin typeface="Consolas" panose="020B0609020204030204" pitchFamily="49" charset="0"/>
              </a:rPr>
              <a:t> </a:t>
            </a:r>
            <a:r>
              <a:rPr lang="es-ES" sz="1400" dirty="0" err="1">
                <a:latin typeface="Consolas" panose="020B0609020204030204" pitchFamily="49" charset="0"/>
              </a:rPr>
              <a:t>you</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In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midtime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are </a:t>
            </a:r>
            <a:r>
              <a:rPr lang="es-ES" sz="1400" dirty="0" err="1">
                <a:latin typeface="Consolas" panose="020B0609020204030204" pitchFamily="49" charset="0"/>
              </a:rPr>
              <a:t>simply</a:t>
            </a:r>
            <a:r>
              <a:rPr lang="es-ES" sz="1400" dirty="0">
                <a:latin typeface="Consolas" panose="020B0609020204030204" pitchFamily="49" charset="0"/>
              </a:rPr>
              <a:t> </a:t>
            </a:r>
            <a:r>
              <a:rPr lang="es-ES" sz="1400" dirty="0" err="1">
                <a:latin typeface="Consolas" panose="020B0609020204030204" pitchFamily="49" charset="0"/>
              </a:rPr>
              <a:t>stored</a:t>
            </a:r>
            <a:r>
              <a:rPr lang="es-ES" sz="1400" dirty="0">
                <a:latin typeface="Consolas" panose="020B0609020204030204" pitchFamily="49" charset="0"/>
              </a:rPr>
              <a:t> in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memory</a:t>
            </a:r>
            <a:r>
              <a:rPr lang="es-ES" sz="1400" dirty="0">
                <a:latin typeface="Consolas" panose="020B0609020204030204" pitchFamily="49" charset="0"/>
              </a:rPr>
              <a:t>.</a:t>
            </a:r>
          </a:p>
        </p:txBody>
      </p:sp>
    </p:spTree>
    <p:extLst>
      <p:ext uri="{BB962C8B-B14F-4D97-AF65-F5344CB8AC3E}">
        <p14:creationId xmlns:p14="http://schemas.microsoft.com/office/powerpoint/2010/main" val="2102458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010201"/>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REAL EXAMPLES</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1200329"/>
          </a:xfrm>
          <a:prstGeom prst="rect">
            <a:avLst/>
          </a:prstGeom>
          <a:noFill/>
        </p:spPr>
        <p:txBody>
          <a:bodyPr wrap="square" rtlCol="0">
            <a:spAutoFit/>
          </a:bodyPr>
          <a:lstStyle/>
          <a:p>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
        <p:nvSpPr>
          <p:cNvPr id="6" name="CuadroTexto 5">
            <a:extLst>
              <a:ext uri="{FF2B5EF4-FFF2-40B4-BE49-F238E27FC236}">
                <a16:creationId xmlns:a16="http://schemas.microsoft.com/office/drawing/2014/main" id="{B356F40B-0430-4FC7-BBCB-444286FC3892}"/>
              </a:ext>
            </a:extLst>
          </p:cNvPr>
          <p:cNvSpPr txBox="1"/>
          <p:nvPr/>
        </p:nvSpPr>
        <p:spPr>
          <a:xfrm>
            <a:off x="2096490" y="2060848"/>
            <a:ext cx="7491898" cy="1692771"/>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FLIP THE NORMAL OF A CQUAD4 ELEMENT</a:t>
            </a:r>
          </a:p>
          <a:p>
            <a:pPr marL="285750" indent="-285750">
              <a:buFont typeface="Arial" panose="020B0604020202020204" pitchFamily="34" charset="0"/>
              <a:buChar char="•"/>
            </a:pPr>
            <a:endParaRPr lang="en-GB" sz="1600"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graphicFrame>
        <p:nvGraphicFramePr>
          <p:cNvPr id="3" name="Objeto 2">
            <a:extLst>
              <a:ext uri="{FF2B5EF4-FFF2-40B4-BE49-F238E27FC236}">
                <a16:creationId xmlns:a16="http://schemas.microsoft.com/office/drawing/2014/main" id="{4892E450-2AAE-4FD8-A62B-D9932DA00ED0}"/>
              </a:ext>
            </a:extLst>
          </p:cNvPr>
          <p:cNvGraphicFramePr>
            <a:graphicFrameLocks noChangeAspect="1"/>
          </p:cNvGraphicFramePr>
          <p:nvPr>
            <p:extLst>
              <p:ext uri="{D42A27DB-BD31-4B8C-83A1-F6EECF244321}">
                <p14:modId xmlns:p14="http://schemas.microsoft.com/office/powerpoint/2010/main" val="1232549323"/>
              </p:ext>
            </p:extLst>
          </p:nvPr>
        </p:nvGraphicFramePr>
        <p:xfrm>
          <a:off x="3505200" y="5232400"/>
          <a:ext cx="904875" cy="514350"/>
        </p:xfrm>
        <a:graphic>
          <a:graphicData uri="http://schemas.openxmlformats.org/presentationml/2006/ole">
            <mc:AlternateContent xmlns:mc="http://schemas.openxmlformats.org/markup-compatibility/2006">
              <mc:Choice xmlns:v="urn:schemas-microsoft-com:vml" Requires="v">
                <p:oleObj spid="_x0000_s2052" name="Objeto empaquetador del shell" showAsIcon="1" r:id="rId5" imgW="905030" imgH="514350" progId="Package">
                  <p:embed/>
                </p:oleObj>
              </mc:Choice>
              <mc:Fallback>
                <p:oleObj name="Objeto empaquetador del shell" showAsIcon="1" r:id="rId5" imgW="905030" imgH="514350" progId="Package">
                  <p:embed/>
                  <p:pic>
                    <p:nvPicPr>
                      <p:cNvPr id="0" name=""/>
                      <p:cNvPicPr/>
                      <p:nvPr/>
                    </p:nvPicPr>
                    <p:blipFill>
                      <a:blip r:embed="rId6"/>
                      <a:stretch>
                        <a:fillRect/>
                      </a:stretch>
                    </p:blipFill>
                    <p:spPr>
                      <a:xfrm>
                        <a:off x="3505200" y="5232400"/>
                        <a:ext cx="904875" cy="514350"/>
                      </a:xfrm>
                      <a:prstGeom prst="rect">
                        <a:avLst/>
                      </a:prstGeom>
                    </p:spPr>
                  </p:pic>
                </p:oleObj>
              </mc:Fallback>
            </mc:AlternateContent>
          </a:graphicData>
        </a:graphic>
      </p:graphicFrame>
    </p:spTree>
    <p:extLst>
      <p:ext uri="{BB962C8B-B14F-4D97-AF65-F5344CB8AC3E}">
        <p14:creationId xmlns:p14="http://schemas.microsoft.com/office/powerpoint/2010/main" val="1068683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GET THE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FUTURE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18394"/>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360,000 team members more </a:t>
            </a:r>
            <a:r>
              <a:rPr lang="en-US" sz="900" dirty="0">
                <a:solidFill>
                  <a:schemeClr val="bg1"/>
                </a:solidFill>
                <a:effectLst/>
                <a:ea typeface="Verdana" panose="020B0604030504040204" pitchFamily="34" charset="0"/>
              </a:rPr>
              <a:t>than</a:t>
            </a:r>
            <a:r>
              <a:rPr lang="en-GB" sz="900" dirty="0">
                <a:solidFill>
                  <a:schemeClr val="bg1"/>
                </a:solidFill>
                <a:effectLst/>
                <a:ea typeface="Verdana" panose="020B0604030504040204" pitchFamily="34" charset="0"/>
              </a:rPr>
              <a:t>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2022 global revenues of €22 billion.</a:t>
            </a:r>
            <a:endParaRPr lang="en-US" sz="900" dirty="0">
              <a:solidFill>
                <a:schemeClr val="bg1"/>
              </a:solidFill>
              <a:effectLst/>
              <a:ea typeface="Verdana" panose="020B0604030504040204" pitchFamily="34" charset="0"/>
            </a:endParaRP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52393" y="260648"/>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READ F06 Files</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01161" y="1187519"/>
            <a:ext cx="6872903" cy="2862322"/>
          </a:xfrm>
          <a:prstGeom prst="rect">
            <a:avLst/>
          </a:prstGeom>
          <a:noFill/>
        </p:spPr>
        <p:txBody>
          <a:bodyPr wrap="square" rtlCol="0">
            <a:spAutoFit/>
          </a:bodyPr>
          <a:lstStyle/>
          <a:p>
            <a:r>
              <a:rPr lang="en-GB" dirty="0">
                <a:solidFill>
                  <a:schemeClr val="bg1"/>
                </a:solidFill>
              </a:rPr>
              <a:t>1. Previous Considerations</a:t>
            </a:r>
          </a:p>
          <a:p>
            <a:r>
              <a:rPr lang="en-GB" dirty="0">
                <a:solidFill>
                  <a:schemeClr val="bg1"/>
                </a:solidFill>
              </a:rPr>
              <a:t>2. Built-in variables (int/float/str/tuple/list/</a:t>
            </a:r>
            <a:r>
              <a:rPr lang="en-GB" dirty="0" err="1">
                <a:solidFill>
                  <a:schemeClr val="bg1"/>
                </a:solidFill>
              </a:rPr>
              <a:t>dict</a:t>
            </a:r>
            <a:r>
              <a:rPr lang="en-GB" dirty="0">
                <a:solidFill>
                  <a:schemeClr val="bg1"/>
                </a:solidFill>
              </a:rPr>
              <a:t>):</a:t>
            </a:r>
          </a:p>
          <a:p>
            <a:r>
              <a:rPr lang="en-GB" dirty="0">
                <a:solidFill>
                  <a:schemeClr val="bg1"/>
                </a:solidFill>
              </a:rPr>
              <a:t>3. Conditionals( if/</a:t>
            </a:r>
            <a:r>
              <a:rPr lang="en-GB" dirty="0" err="1">
                <a:solidFill>
                  <a:schemeClr val="bg1"/>
                </a:solidFill>
              </a:rPr>
              <a:t>elif</a:t>
            </a:r>
            <a:r>
              <a:rPr lang="en-GB" dirty="0">
                <a:solidFill>
                  <a:schemeClr val="bg1"/>
                </a:solidFill>
              </a:rPr>
              <a:t>/else):</a:t>
            </a:r>
          </a:p>
          <a:p>
            <a:r>
              <a:rPr lang="en-GB" dirty="0">
                <a:solidFill>
                  <a:schemeClr val="bg1"/>
                </a:solidFill>
              </a:rPr>
              <a:t>4. Loops (for/while):</a:t>
            </a:r>
          </a:p>
          <a:p>
            <a:r>
              <a:rPr lang="en-GB" dirty="0">
                <a:solidFill>
                  <a:schemeClr val="bg1"/>
                </a:solidFill>
              </a:rPr>
              <a:t>5. Functions and import libraries</a:t>
            </a:r>
          </a:p>
          <a:p>
            <a:r>
              <a:rPr lang="en-GB" dirty="0">
                <a:solidFill>
                  <a:schemeClr val="bg1"/>
                </a:solidFill>
              </a:rPr>
              <a:t>6. Manipulating plain text files (open)</a:t>
            </a: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75116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18189"/>
            <a:ext cx="12192000" cy="6858000"/>
          </a:xfrm>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404664"/>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1. Previous </a:t>
            </a:r>
            <a:r>
              <a:rPr lang="en-US" sz="5400" b="1" spc="-6" dirty="0" err="1"/>
              <a:t>consideratioNs</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36747" y="2348880"/>
            <a:ext cx="7491898" cy="2954655"/>
          </a:xfrm>
          <a:prstGeom prst="rect">
            <a:avLst/>
          </a:prstGeom>
          <a:noFill/>
        </p:spPr>
        <p:txBody>
          <a:bodyPr wrap="square" rtlCol="0">
            <a:spAutoFit/>
          </a:bodyPr>
          <a:lstStyle/>
          <a:p>
            <a:r>
              <a:rPr lang="en-GB" sz="1600" dirty="0">
                <a:solidFill>
                  <a:schemeClr val="bg1"/>
                </a:solidFill>
              </a:rPr>
              <a:t>1. Previous Considerations</a:t>
            </a:r>
          </a:p>
          <a:p>
            <a:pPr marL="800100" lvl="1" indent="-342900">
              <a:buFont typeface="Arial" panose="020B0604020202020204" pitchFamily="34" charset="0"/>
              <a:buChar char="•"/>
            </a:pPr>
            <a:r>
              <a:rPr lang="en-GB" sz="1600" dirty="0">
                <a:solidFill>
                  <a:schemeClr val="bg1"/>
                </a:solidFill>
              </a:rPr>
              <a:t>Why python?</a:t>
            </a:r>
          </a:p>
          <a:p>
            <a:pPr marL="800100" lvl="1" indent="-342900">
              <a:buFont typeface="Arial" panose="020B0604020202020204" pitchFamily="34" charset="0"/>
              <a:buChar char="•"/>
            </a:pPr>
            <a:r>
              <a:rPr lang="en-GB" sz="1600" dirty="0">
                <a:solidFill>
                  <a:schemeClr val="bg1"/>
                </a:solidFill>
              </a:rPr>
              <a:t>Differences with other languages (typing/compilation/indentation)</a:t>
            </a:r>
          </a:p>
          <a:p>
            <a:pPr marL="800100" lvl="1" indent="-342900">
              <a:buFont typeface="Arial" panose="020B0604020202020204" pitchFamily="34" charset="0"/>
              <a:buChar char="•"/>
            </a:pPr>
            <a:r>
              <a:rPr lang="en-GB" sz="1600" dirty="0">
                <a:solidFill>
                  <a:schemeClr val="bg1"/>
                </a:solidFill>
              </a:rPr>
              <a:t>How to write and execute python (IDE)?</a:t>
            </a:r>
          </a:p>
          <a:p>
            <a:pPr marL="800100" lvl="1" indent="-342900">
              <a:buFont typeface="Arial" panose="020B0604020202020204" pitchFamily="34" charset="0"/>
              <a:buChar char="•"/>
            </a:pPr>
            <a:r>
              <a:rPr lang="en-GB" sz="1600" dirty="0">
                <a:solidFill>
                  <a:schemeClr val="bg1"/>
                </a:solidFill>
              </a:rPr>
              <a:t>Using Spyder as IDLE</a:t>
            </a:r>
          </a:p>
          <a:p>
            <a:pPr marL="800100" lvl="1" indent="-342900">
              <a:buFont typeface="Arial" panose="020B0604020202020204" pitchFamily="34" charset="0"/>
              <a:buChar char="•"/>
            </a:pPr>
            <a:endParaRPr lang="en-GB" sz="1600" dirty="0">
              <a:solidFill>
                <a:schemeClr val="bg1"/>
              </a:solidFill>
            </a:endParaRPr>
          </a:p>
          <a:p>
            <a:pPr lvl="1"/>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80207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800" dirty="0" err="1">
                <a:solidFill>
                  <a:schemeClr val="bg1"/>
                </a:solidFill>
              </a:rPr>
              <a:t>nsiderations</a:t>
            </a:r>
            <a:br>
              <a:rPr lang="en-GB" sz="2800" dirty="0">
                <a:solidFill>
                  <a:schemeClr val="bg1"/>
                </a:solidFill>
              </a:rPr>
            </a:br>
            <a:r>
              <a:rPr lang="en-GB" sz="2800" dirty="0">
                <a:solidFill>
                  <a:schemeClr val="tx1"/>
                </a:solidFill>
              </a:rPr>
              <a:t>Previous </a:t>
            </a:r>
            <a:r>
              <a:rPr lang="en-GB" sz="2800" dirty="0" err="1">
                <a:solidFill>
                  <a:schemeClr val="tx1"/>
                </a:solidFill>
              </a:rPr>
              <a:t>Considerations</a:t>
            </a:r>
            <a:r>
              <a:rPr lang="en-GB" sz="2800" dirty="0" err="1">
                <a:solidFill>
                  <a:schemeClr val="bg1"/>
                </a:solidFill>
              </a:rPr>
              <a:t>revious</a:t>
            </a:r>
            <a:r>
              <a:rPr lang="en-GB" sz="2800" dirty="0">
                <a:solidFill>
                  <a:schemeClr val="bg1"/>
                </a:solidFill>
              </a:rPr>
              <a:t> Consideration</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5037298" cy="5022612"/>
          </a:xfrm>
        </p:spPr>
        <p:txBody>
          <a:bodyPr/>
          <a:lstStyle/>
          <a:p>
            <a:pPr lvl="1" algn="just"/>
            <a:r>
              <a:rPr lang="en-GB" dirty="0"/>
              <a:t>Python was developed in the 80’s with the aim of provide a language easy to write and read. In 1991 the version 0.9.0 was released, since then, it has never stopped to evolve and get more popularity</a:t>
            </a:r>
          </a:p>
          <a:p>
            <a:pPr lvl="1" algn="just"/>
            <a:r>
              <a:rPr lang="en-GB" dirty="0"/>
              <a:t>A lot of new versions have been released since then, being the version 2.9 and 3.7 the most important ones. </a:t>
            </a:r>
          </a:p>
          <a:p>
            <a:pPr lvl="1"/>
            <a:endParaRPr lang="en-GB" dirty="0"/>
          </a:p>
          <a:p>
            <a:endParaRPr lang="en-GB" dirty="0"/>
          </a:p>
          <a:p>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5" name="Imagen 4">
            <a:extLst>
              <a:ext uri="{FF2B5EF4-FFF2-40B4-BE49-F238E27FC236}">
                <a16:creationId xmlns:a16="http://schemas.microsoft.com/office/drawing/2014/main" id="{109C3827-8A12-4FAA-9E77-D36896391E98}"/>
              </a:ext>
            </a:extLst>
          </p:cNvPr>
          <p:cNvPicPr>
            <a:picLocks noChangeAspect="1"/>
          </p:cNvPicPr>
          <p:nvPr/>
        </p:nvPicPr>
        <p:blipFill>
          <a:blip r:embed="rId2"/>
          <a:stretch>
            <a:fillRect/>
          </a:stretch>
        </p:blipFill>
        <p:spPr>
          <a:xfrm>
            <a:off x="6749890" y="1126536"/>
            <a:ext cx="4602695" cy="2346599"/>
          </a:xfrm>
          <a:prstGeom prst="rect">
            <a:avLst/>
          </a:prstGeom>
        </p:spPr>
      </p:pic>
      <p:pic>
        <p:nvPicPr>
          <p:cNvPr id="6" name="Imagen 5">
            <a:extLst>
              <a:ext uri="{FF2B5EF4-FFF2-40B4-BE49-F238E27FC236}">
                <a16:creationId xmlns:a16="http://schemas.microsoft.com/office/drawing/2014/main" id="{0112A13D-E2D2-4238-99AC-8C14430F8A9C}"/>
              </a:ext>
            </a:extLst>
          </p:cNvPr>
          <p:cNvPicPr>
            <a:picLocks noChangeAspect="1"/>
          </p:cNvPicPr>
          <p:nvPr/>
        </p:nvPicPr>
        <p:blipFill>
          <a:blip r:embed="rId3"/>
          <a:stretch>
            <a:fillRect/>
          </a:stretch>
        </p:blipFill>
        <p:spPr>
          <a:xfrm>
            <a:off x="6819986" y="3659954"/>
            <a:ext cx="4462501" cy="2346599"/>
          </a:xfrm>
          <a:prstGeom prst="rect">
            <a:avLst/>
          </a:prstGeom>
        </p:spPr>
      </p:pic>
    </p:spTree>
    <p:extLst>
      <p:ext uri="{BB962C8B-B14F-4D97-AF65-F5344CB8AC3E}">
        <p14:creationId xmlns:p14="http://schemas.microsoft.com/office/powerpoint/2010/main" val="2663886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solidFill>
            <a:schemeClr val="accent4"/>
          </a:solidFill>
        </p:spPr>
        <p:txBody>
          <a:bodyPr lIns="91440" tIns="0" rIns="36000"/>
          <a:lstStyle/>
          <a:p>
            <a:r>
              <a:rPr lang="en-GB" dirty="0">
                <a:solidFill>
                  <a:schemeClr val="accent2"/>
                </a:solidFill>
              </a:rPr>
              <a:t>PROS</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Easy to read/write</a:t>
            </a:r>
          </a:p>
          <a:p>
            <a:pPr lvl="1"/>
            <a:r>
              <a:rPr lang="en-GB" dirty="0"/>
              <a:t>Dynamic typing (no need to declare variables)</a:t>
            </a:r>
          </a:p>
          <a:p>
            <a:pPr lvl="1"/>
            <a:r>
              <a:rPr lang="en-GB" dirty="0"/>
              <a:t>Interpreted and multi-platform (no need to compile)</a:t>
            </a:r>
          </a:p>
          <a:p>
            <a:pPr lvl="1"/>
            <a:r>
              <a:rPr lang="en-GB" dirty="0"/>
              <a:t>Free and public</a:t>
            </a:r>
          </a:p>
          <a:p>
            <a:pPr lvl="1"/>
            <a:r>
              <a:rPr lang="en-GB" dirty="0"/>
              <a:t>Wide basic library</a:t>
            </a:r>
          </a:p>
          <a:p>
            <a:pPr lvl="1"/>
            <a:r>
              <a:rPr lang="en-GB" dirty="0"/>
              <a:t>Could be used in for a wide range of purposes</a:t>
            </a:r>
          </a:p>
          <a:p>
            <a:pPr lvl="1"/>
            <a:r>
              <a:rPr lang="en-GB" dirty="0"/>
              <a:t>Wide community creating every day new libraries (extremely powerful in the </a:t>
            </a:r>
            <a:r>
              <a:rPr lang="en-GB" dirty="0" err="1"/>
              <a:t>BigData</a:t>
            </a:r>
            <a:r>
              <a:rPr lang="en-GB" dirty="0"/>
              <a:t> &amp; IA)</a:t>
            </a:r>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solidFill>
                  <a:schemeClr val="accent2"/>
                </a:solidFill>
              </a:rPr>
              <a:t>CONS</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Everything is an object : requires more memory</a:t>
            </a:r>
          </a:p>
          <a:p>
            <a:pPr lvl="1"/>
            <a:r>
              <a:rPr lang="en-GB" dirty="0"/>
              <a:t>No compilation : Slower than others</a:t>
            </a:r>
          </a:p>
          <a:p>
            <a:pPr lvl="1"/>
            <a:r>
              <a:rPr lang="en-GB" dirty="0"/>
              <a:t>More memory and slower : more energy and heating problems </a:t>
            </a:r>
          </a:p>
          <a:p>
            <a:pPr lvl="1"/>
            <a:r>
              <a:rPr lang="en-GB" dirty="0"/>
              <a:t>For some purposes, it not suitable. For example, web applications and servers.</a:t>
            </a:r>
          </a:p>
          <a:p>
            <a:pPr lvl="1"/>
            <a:r>
              <a:rPr lang="en-GB" dirty="0"/>
              <a:t>Security. Specially if you import 3</a:t>
            </a:r>
            <a:r>
              <a:rPr lang="en-GB" baseline="30000" dirty="0"/>
              <a:t>rd</a:t>
            </a:r>
            <a:r>
              <a:rPr lang="en-GB" dirty="0"/>
              <a:t> party libraries</a:t>
            </a:r>
          </a:p>
          <a:p>
            <a:pPr marL="0" lvl="1" indent="0">
              <a:buNone/>
            </a:pPr>
            <a:endParaRPr lang="en-GB" dirty="0"/>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0" name="Title 2">
            <a:extLst>
              <a:ext uri="{FF2B5EF4-FFF2-40B4-BE49-F238E27FC236}">
                <a16:creationId xmlns:a16="http://schemas.microsoft.com/office/drawing/2014/main" id="{1A97D564-EB93-480A-8ED2-841118327108}"/>
              </a:ext>
            </a:extLst>
          </p:cNvPr>
          <p:cNvSpPr>
            <a:spLocks noGrp="1"/>
          </p:cNvSpPr>
          <p:nvPr>
            <p:ph type="title"/>
          </p:nvPr>
        </p:nvSpPr>
        <p:spPr>
          <a:xfrm>
            <a:off x="404813" y="388188"/>
            <a:ext cx="10947772" cy="716711"/>
          </a:xfrm>
        </p:spPr>
        <p:txBody>
          <a:bodyPr/>
          <a:lstStyle/>
          <a:p>
            <a:r>
              <a:rPr lang="en-GB" sz="2800" dirty="0">
                <a:solidFill>
                  <a:schemeClr val="tx1"/>
                </a:solidFill>
              </a:rPr>
              <a:t>Previous </a:t>
            </a:r>
            <a:r>
              <a:rPr lang="en-GB" sz="2800" dirty="0" err="1">
                <a:solidFill>
                  <a:schemeClr val="tx1"/>
                </a:solidFill>
              </a:rPr>
              <a:t>ConsiderationS</a:t>
            </a:r>
            <a:endParaRPr lang="en-GB" dirty="0"/>
          </a:p>
        </p:txBody>
      </p:sp>
    </p:spTree>
    <p:extLst>
      <p:ext uri="{BB962C8B-B14F-4D97-AF65-F5344CB8AC3E}">
        <p14:creationId xmlns:p14="http://schemas.microsoft.com/office/powerpoint/2010/main" val="404807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br>
              <a:rPr lang="en-GB" sz="2800" dirty="0">
                <a:solidFill>
                  <a:schemeClr val="bg1"/>
                </a:solidFill>
              </a:rPr>
            </a:br>
            <a:r>
              <a:rPr lang="en-GB" sz="2800" dirty="0">
                <a:solidFill>
                  <a:schemeClr val="tx1"/>
                </a:solidFill>
              </a:rPr>
              <a:t>Previous </a:t>
            </a:r>
            <a:r>
              <a:rPr lang="en-GB" sz="2800" dirty="0" err="1">
                <a:solidFill>
                  <a:schemeClr val="tx1"/>
                </a:solidFill>
              </a:rPr>
              <a:t>Considerations</a:t>
            </a:r>
            <a:r>
              <a:rPr lang="en-GB" sz="2800" dirty="0" err="1">
                <a:solidFill>
                  <a:schemeClr val="bg1"/>
                </a:solidFill>
              </a:rPr>
              <a:t>Consideration</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6195244" cy="5022612"/>
          </a:xfrm>
        </p:spPr>
        <p:txBody>
          <a:bodyPr/>
          <a:lstStyle/>
          <a:p>
            <a:r>
              <a:rPr lang="en-GB" dirty="0"/>
              <a:t>How/where to write and execute python codes? (1/2)</a:t>
            </a:r>
          </a:p>
          <a:p>
            <a:pPr marL="342900" indent="-342900">
              <a:buFont typeface="Arial" panose="020B0604020202020204" pitchFamily="34" charset="0"/>
              <a:buChar char="•"/>
            </a:pPr>
            <a:r>
              <a:rPr lang="en-GB" dirty="0"/>
              <a:t>Python uses and interpreter to read the instructions. You can downloaded it from its official website </a:t>
            </a:r>
            <a:r>
              <a:rPr lang="en-GB" dirty="0">
                <a:hlinkClick r:id="rId2"/>
              </a:rPr>
              <a:t>https://www.python.org/</a:t>
            </a:r>
            <a:endParaRPr lang="en-GB" dirty="0"/>
          </a:p>
          <a:p>
            <a:pPr marL="342900" indent="-342900">
              <a:buFont typeface="Arial" panose="020B0604020202020204" pitchFamily="34" charset="0"/>
              <a:buChar char="•"/>
            </a:pPr>
            <a:r>
              <a:rPr lang="en-GB" dirty="0"/>
              <a:t>However, you can save a </a:t>
            </a:r>
            <a:r>
              <a:rPr lang="en-GB" dirty="0" err="1"/>
              <a:t>serie</a:t>
            </a:r>
            <a:r>
              <a:rPr lang="en-GB" dirty="0"/>
              <a:t> of instructions within a text plain file with the extension *.</a:t>
            </a:r>
            <a:r>
              <a:rPr lang="en-GB" dirty="0" err="1"/>
              <a:t>py</a:t>
            </a:r>
            <a:r>
              <a:rPr lang="en-GB" dirty="0"/>
              <a:t> and execute it. Afterwards you can run within the console:</a:t>
            </a:r>
          </a:p>
          <a:p>
            <a:pPr marL="342900" indent="-342900">
              <a:buFont typeface="Arial" panose="020B0604020202020204" pitchFamily="34" charset="0"/>
              <a:buChar char="•"/>
            </a:pPr>
            <a:r>
              <a:rPr lang="en-GB" dirty="0"/>
              <a:t>&gt;&gt; python &lt;python-file&gt;.</a:t>
            </a:r>
            <a:r>
              <a:rPr lang="en-GB" dirty="0" err="1"/>
              <a:t>py</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8" name="Imagen 7">
            <a:extLst>
              <a:ext uri="{FF2B5EF4-FFF2-40B4-BE49-F238E27FC236}">
                <a16:creationId xmlns:a16="http://schemas.microsoft.com/office/drawing/2014/main" id="{05BB6D5F-A476-4850-AE42-0A56B214F3DE}"/>
              </a:ext>
            </a:extLst>
          </p:cNvPr>
          <p:cNvPicPr>
            <a:picLocks noChangeAspect="1"/>
          </p:cNvPicPr>
          <p:nvPr/>
        </p:nvPicPr>
        <p:blipFill>
          <a:blip r:embed="rId3"/>
          <a:stretch>
            <a:fillRect/>
          </a:stretch>
        </p:blipFill>
        <p:spPr>
          <a:xfrm>
            <a:off x="7533870" y="707920"/>
            <a:ext cx="3572730" cy="2295479"/>
          </a:xfrm>
          <a:prstGeom prst="rect">
            <a:avLst/>
          </a:prstGeom>
        </p:spPr>
      </p:pic>
      <p:pic>
        <p:nvPicPr>
          <p:cNvPr id="10" name="Imagen 9">
            <a:extLst>
              <a:ext uri="{FF2B5EF4-FFF2-40B4-BE49-F238E27FC236}">
                <a16:creationId xmlns:a16="http://schemas.microsoft.com/office/drawing/2014/main" id="{3289FC30-CCB3-41EF-ACDF-63C77863C362}"/>
              </a:ext>
            </a:extLst>
          </p:cNvPr>
          <p:cNvPicPr>
            <a:picLocks noChangeAspect="1"/>
          </p:cNvPicPr>
          <p:nvPr/>
        </p:nvPicPr>
        <p:blipFill>
          <a:blip r:embed="rId4"/>
          <a:stretch>
            <a:fillRect/>
          </a:stretch>
        </p:blipFill>
        <p:spPr>
          <a:xfrm>
            <a:off x="708606" y="4536975"/>
            <a:ext cx="3528392" cy="823067"/>
          </a:xfrm>
          <a:prstGeom prst="rect">
            <a:avLst/>
          </a:prstGeom>
        </p:spPr>
      </p:pic>
      <p:pic>
        <p:nvPicPr>
          <p:cNvPr id="6" name="Imagen 5">
            <a:extLst>
              <a:ext uri="{FF2B5EF4-FFF2-40B4-BE49-F238E27FC236}">
                <a16:creationId xmlns:a16="http://schemas.microsoft.com/office/drawing/2014/main" id="{27616AAA-91A5-459F-BD3E-44254B8E0443}"/>
              </a:ext>
            </a:extLst>
          </p:cNvPr>
          <p:cNvPicPr>
            <a:picLocks noChangeAspect="1"/>
          </p:cNvPicPr>
          <p:nvPr/>
        </p:nvPicPr>
        <p:blipFill>
          <a:blip r:embed="rId5"/>
          <a:stretch>
            <a:fillRect/>
          </a:stretch>
        </p:blipFill>
        <p:spPr>
          <a:xfrm>
            <a:off x="7533870" y="3369657"/>
            <a:ext cx="3529436" cy="2217952"/>
          </a:xfrm>
          <a:prstGeom prst="rect">
            <a:avLst/>
          </a:prstGeom>
        </p:spPr>
      </p:pic>
      <p:sp>
        <p:nvSpPr>
          <p:cNvPr id="7" name="CuadroTexto 6">
            <a:extLst>
              <a:ext uri="{FF2B5EF4-FFF2-40B4-BE49-F238E27FC236}">
                <a16:creationId xmlns:a16="http://schemas.microsoft.com/office/drawing/2014/main" id="{F2F50DD9-E71E-44C6-89C4-DFB4CA1B41DC}"/>
              </a:ext>
            </a:extLst>
          </p:cNvPr>
          <p:cNvSpPr txBox="1"/>
          <p:nvPr/>
        </p:nvSpPr>
        <p:spPr>
          <a:xfrm>
            <a:off x="7464152" y="3003399"/>
            <a:ext cx="2738594" cy="246221"/>
          </a:xfrm>
          <a:prstGeom prst="rect">
            <a:avLst/>
          </a:prstGeom>
          <a:noFill/>
        </p:spPr>
        <p:txBody>
          <a:bodyPr wrap="square" rtlCol="0">
            <a:spAutoFit/>
          </a:bodyPr>
          <a:lstStyle/>
          <a:p>
            <a:r>
              <a:rPr lang="es-ES" sz="1000" b="1" dirty="0">
                <a:solidFill>
                  <a:schemeClr val="accent1"/>
                </a:solidFill>
                <a:latin typeface="Consolas" panose="020B0609020204030204" pitchFamily="49" charset="0"/>
              </a:rPr>
              <a:t>Python </a:t>
            </a:r>
            <a:r>
              <a:rPr lang="es-ES" sz="1000" b="1" dirty="0" err="1">
                <a:solidFill>
                  <a:schemeClr val="accent1"/>
                </a:solidFill>
                <a:latin typeface="Consolas" panose="020B0609020204030204" pitchFamily="49" charset="0"/>
              </a:rPr>
              <a:t>interpreter</a:t>
            </a:r>
            <a:endParaRPr lang="es-ES" sz="1000" b="1" dirty="0">
              <a:solidFill>
                <a:schemeClr val="accent1"/>
              </a:solidFill>
              <a:latin typeface="Consolas" panose="020B0609020204030204" pitchFamily="49" charset="0"/>
            </a:endParaRPr>
          </a:p>
        </p:txBody>
      </p:sp>
      <p:sp>
        <p:nvSpPr>
          <p:cNvPr id="11" name="CuadroTexto 10">
            <a:extLst>
              <a:ext uri="{FF2B5EF4-FFF2-40B4-BE49-F238E27FC236}">
                <a16:creationId xmlns:a16="http://schemas.microsoft.com/office/drawing/2014/main" id="{7A6E972E-711F-415F-BDF4-B9BFB185294E}"/>
              </a:ext>
            </a:extLst>
          </p:cNvPr>
          <p:cNvSpPr txBox="1"/>
          <p:nvPr/>
        </p:nvSpPr>
        <p:spPr>
          <a:xfrm>
            <a:off x="7464152" y="5644521"/>
            <a:ext cx="3642448" cy="400110"/>
          </a:xfrm>
          <a:prstGeom prst="rect">
            <a:avLst/>
          </a:prstGeom>
          <a:noFill/>
        </p:spPr>
        <p:txBody>
          <a:bodyPr wrap="square" rtlCol="0">
            <a:spAutoFit/>
          </a:bodyPr>
          <a:lstStyle/>
          <a:p>
            <a:r>
              <a:rPr lang="es-ES" sz="1000" b="1" dirty="0" err="1">
                <a:solidFill>
                  <a:schemeClr val="accent1"/>
                </a:solidFill>
                <a:latin typeface="Consolas" panose="020B0609020204030204" pitchFamily="49" charset="0"/>
              </a:rPr>
              <a:t>Code</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saved</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within</a:t>
            </a:r>
            <a:r>
              <a:rPr lang="es-ES" sz="1000" b="1" dirty="0">
                <a:solidFill>
                  <a:schemeClr val="accent1"/>
                </a:solidFill>
                <a:latin typeface="Consolas" panose="020B0609020204030204" pitchFamily="49" charset="0"/>
              </a:rPr>
              <a:t> a </a:t>
            </a:r>
            <a:r>
              <a:rPr lang="es-ES" sz="1000" b="1" dirty="0" err="1">
                <a:solidFill>
                  <a:schemeClr val="accent1"/>
                </a:solidFill>
                <a:latin typeface="Consolas" panose="020B0609020204030204" pitchFamily="49" charset="0"/>
              </a:rPr>
              <a:t>plain</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text</a:t>
            </a:r>
            <a:r>
              <a:rPr lang="es-ES" sz="1000" b="1" dirty="0">
                <a:solidFill>
                  <a:schemeClr val="accent1"/>
                </a:solidFill>
                <a:latin typeface="Consolas" panose="020B0609020204030204" pitchFamily="49" charset="0"/>
              </a:rPr>
              <a:t> file (Fitan_Excel.py)</a:t>
            </a:r>
          </a:p>
        </p:txBody>
      </p:sp>
    </p:spTree>
    <p:extLst>
      <p:ext uri="{BB962C8B-B14F-4D97-AF65-F5344CB8AC3E}">
        <p14:creationId xmlns:p14="http://schemas.microsoft.com/office/powerpoint/2010/main" val="1859286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800" dirty="0">
                <a:solidFill>
                  <a:schemeClr val="tx1"/>
                </a:solidFill>
              </a:rPr>
              <a:t>Previous Considerations</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5763195" cy="5022612"/>
          </a:xfrm>
        </p:spPr>
        <p:txBody>
          <a:bodyPr/>
          <a:lstStyle/>
          <a:p>
            <a:r>
              <a:rPr lang="en-GB" dirty="0"/>
              <a:t>How/where to write and execute python codes? (2/2)</a:t>
            </a:r>
          </a:p>
          <a:p>
            <a:pPr marL="342900" indent="-342900">
              <a:buFont typeface="Arial" panose="020B0604020202020204" pitchFamily="34" charset="0"/>
              <a:buChar char="•"/>
            </a:pPr>
            <a:r>
              <a:rPr lang="en-GB" dirty="0"/>
              <a:t>However, writing code using programs like Notepad is not recommendable.</a:t>
            </a:r>
          </a:p>
          <a:p>
            <a:pPr marL="342900" indent="-342900">
              <a:buFont typeface="Arial" panose="020B0604020202020204" pitchFamily="34" charset="0"/>
              <a:buChar char="•"/>
            </a:pPr>
            <a:r>
              <a:rPr lang="en-GB" dirty="0"/>
              <a:t>It is recommendable to write it using IDE (Integrated Developing </a:t>
            </a:r>
            <a:r>
              <a:rPr lang="en-GB" dirty="0" err="1"/>
              <a:t>Enviroment</a:t>
            </a:r>
            <a:r>
              <a:rPr lang="en-GB" dirty="0"/>
              <a:t>). They are software that helps you to write and </a:t>
            </a:r>
            <a:r>
              <a:rPr lang="en-GB" dirty="0" err="1"/>
              <a:t>depure</a:t>
            </a:r>
            <a:r>
              <a:rPr lang="en-GB" dirty="0"/>
              <a:t> code.</a:t>
            </a:r>
          </a:p>
          <a:p>
            <a:pPr marL="342900" indent="-342900">
              <a:buFont typeface="Arial" panose="020B0604020202020204" pitchFamily="34" charset="0"/>
              <a:buChar char="•"/>
            </a:pPr>
            <a:r>
              <a:rPr lang="en-GB" dirty="0"/>
              <a:t>PyCharm, </a:t>
            </a:r>
            <a:r>
              <a:rPr lang="en-GB" dirty="0" err="1"/>
              <a:t>VisualStudio</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grpSp>
        <p:nvGrpSpPr>
          <p:cNvPr id="24" name="Grupo 23">
            <a:extLst>
              <a:ext uri="{FF2B5EF4-FFF2-40B4-BE49-F238E27FC236}">
                <a16:creationId xmlns:a16="http://schemas.microsoft.com/office/drawing/2014/main" id="{AD66C0AE-D9B1-478D-8C29-2066F0E336C9}"/>
              </a:ext>
            </a:extLst>
          </p:cNvPr>
          <p:cNvGrpSpPr/>
          <p:nvPr/>
        </p:nvGrpSpPr>
        <p:grpSpPr>
          <a:xfrm>
            <a:off x="6505219" y="954249"/>
            <a:ext cx="5287359" cy="4521172"/>
            <a:chOff x="6505219" y="954249"/>
            <a:chExt cx="5287359" cy="4521172"/>
          </a:xfrm>
        </p:grpSpPr>
        <p:pic>
          <p:nvPicPr>
            <p:cNvPr id="12" name="Imagen 11">
              <a:extLst>
                <a:ext uri="{FF2B5EF4-FFF2-40B4-BE49-F238E27FC236}">
                  <a16:creationId xmlns:a16="http://schemas.microsoft.com/office/drawing/2014/main" id="{71009D71-0748-4082-9B01-4FEDDD3E67B8}"/>
                </a:ext>
              </a:extLst>
            </p:cNvPr>
            <p:cNvPicPr>
              <a:picLocks noChangeAspect="1"/>
            </p:cNvPicPr>
            <p:nvPr/>
          </p:nvPicPr>
          <p:blipFill>
            <a:blip r:embed="rId2"/>
            <a:stretch>
              <a:fillRect/>
            </a:stretch>
          </p:blipFill>
          <p:spPr>
            <a:xfrm>
              <a:off x="6505219" y="1844824"/>
              <a:ext cx="5287359" cy="2862723"/>
            </a:xfrm>
            <a:prstGeom prst="rect">
              <a:avLst/>
            </a:prstGeom>
          </p:spPr>
        </p:pic>
        <p:cxnSp>
          <p:nvCxnSpPr>
            <p:cNvPr id="14" name="Conector recto de flecha 13">
              <a:extLst>
                <a:ext uri="{FF2B5EF4-FFF2-40B4-BE49-F238E27FC236}">
                  <a16:creationId xmlns:a16="http://schemas.microsoft.com/office/drawing/2014/main" id="{6E6DFE40-C56B-4A4F-B8D6-6BEA36CF7567}"/>
                </a:ext>
              </a:extLst>
            </p:cNvPr>
            <p:cNvCxnSpPr>
              <a:cxnSpLocks/>
            </p:cNvCxnSpPr>
            <p:nvPr/>
          </p:nvCxnSpPr>
          <p:spPr>
            <a:xfrm flipV="1">
              <a:off x="7824192" y="4293096"/>
              <a:ext cx="0" cy="936104"/>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7BADF835-DC4D-4D55-A8AD-50142AB96F38}"/>
                </a:ext>
              </a:extLst>
            </p:cNvPr>
            <p:cNvCxnSpPr>
              <a:cxnSpLocks/>
            </p:cNvCxnSpPr>
            <p:nvPr/>
          </p:nvCxnSpPr>
          <p:spPr>
            <a:xfrm flipV="1">
              <a:off x="10488488" y="4293096"/>
              <a:ext cx="0" cy="936104"/>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D744C6FF-9429-4E98-B699-2AE28B9A4E60}"/>
                </a:ext>
              </a:extLst>
            </p:cNvPr>
            <p:cNvSpPr txBox="1"/>
            <p:nvPr/>
          </p:nvSpPr>
          <p:spPr>
            <a:xfrm>
              <a:off x="7104984" y="5229200"/>
              <a:ext cx="1368152" cy="246221"/>
            </a:xfrm>
            <a:prstGeom prst="rect">
              <a:avLst/>
            </a:prstGeom>
            <a:noFill/>
          </p:spPr>
          <p:txBody>
            <a:bodyPr wrap="square" rtlCol="0">
              <a:spAutoFit/>
            </a:bodyPr>
            <a:lstStyle/>
            <a:p>
              <a:pPr algn="ctr"/>
              <a:r>
                <a:rPr lang="es-ES" sz="1000" b="1" dirty="0" err="1">
                  <a:solidFill>
                    <a:schemeClr val="accent1"/>
                  </a:solidFill>
                  <a:latin typeface="Consolas" panose="020B0609020204030204" pitchFamily="49" charset="0"/>
                </a:rPr>
                <a:t>Code</a:t>
              </a:r>
              <a:endParaRPr lang="es-ES" sz="1000" b="1" dirty="0">
                <a:solidFill>
                  <a:schemeClr val="accent1"/>
                </a:solidFill>
                <a:latin typeface="Consolas" panose="020B0609020204030204" pitchFamily="49" charset="0"/>
              </a:endParaRPr>
            </a:p>
          </p:txBody>
        </p:sp>
        <p:sp>
          <p:nvSpPr>
            <p:cNvPr id="19" name="CuadroTexto 18">
              <a:extLst>
                <a:ext uri="{FF2B5EF4-FFF2-40B4-BE49-F238E27FC236}">
                  <a16:creationId xmlns:a16="http://schemas.microsoft.com/office/drawing/2014/main" id="{B1DE13CB-D9C9-4AB2-AC75-1113AE10457B}"/>
                </a:ext>
              </a:extLst>
            </p:cNvPr>
            <p:cNvSpPr txBox="1"/>
            <p:nvPr/>
          </p:nvSpPr>
          <p:spPr>
            <a:xfrm>
              <a:off x="9804412" y="5221211"/>
              <a:ext cx="1368152" cy="246221"/>
            </a:xfrm>
            <a:prstGeom prst="rect">
              <a:avLst/>
            </a:prstGeom>
            <a:noFill/>
          </p:spPr>
          <p:txBody>
            <a:bodyPr wrap="square" rtlCol="0">
              <a:spAutoFit/>
            </a:bodyPr>
            <a:lstStyle/>
            <a:p>
              <a:pPr algn="ctr"/>
              <a:r>
                <a:rPr lang="es-ES" sz="1000" b="1" dirty="0" err="1">
                  <a:solidFill>
                    <a:schemeClr val="accent1"/>
                  </a:solidFill>
                  <a:latin typeface="Consolas" panose="020B0609020204030204" pitchFamily="49" charset="0"/>
                </a:rPr>
                <a:t>Interpreter</a:t>
              </a:r>
              <a:endParaRPr lang="es-ES" sz="1000" b="1" dirty="0">
                <a:solidFill>
                  <a:schemeClr val="accent1"/>
                </a:solidFill>
                <a:latin typeface="Consolas" panose="020B0609020204030204" pitchFamily="49" charset="0"/>
              </a:endParaRPr>
            </a:p>
          </p:txBody>
        </p:sp>
        <p:cxnSp>
          <p:nvCxnSpPr>
            <p:cNvPr id="20" name="Conector recto de flecha 19">
              <a:extLst>
                <a:ext uri="{FF2B5EF4-FFF2-40B4-BE49-F238E27FC236}">
                  <a16:creationId xmlns:a16="http://schemas.microsoft.com/office/drawing/2014/main" id="{3A3FD2B7-8A91-441C-8FAA-3AD9BA3260F4}"/>
                </a:ext>
              </a:extLst>
            </p:cNvPr>
            <p:cNvCxnSpPr>
              <a:cxnSpLocks/>
            </p:cNvCxnSpPr>
            <p:nvPr/>
          </p:nvCxnSpPr>
          <p:spPr>
            <a:xfrm>
              <a:off x="10200456" y="1546246"/>
              <a:ext cx="0" cy="855712"/>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1D7E0BE-67F0-4F71-8F27-4F42061A6D40}"/>
                </a:ext>
              </a:extLst>
            </p:cNvPr>
            <p:cNvSpPr txBox="1"/>
            <p:nvPr/>
          </p:nvSpPr>
          <p:spPr>
            <a:xfrm>
              <a:off x="9070522" y="954249"/>
              <a:ext cx="2259868" cy="553998"/>
            </a:xfrm>
            <a:prstGeom prst="rect">
              <a:avLst/>
            </a:prstGeom>
            <a:noFill/>
          </p:spPr>
          <p:txBody>
            <a:bodyPr wrap="square" rtlCol="0">
              <a:spAutoFit/>
            </a:bodyPr>
            <a:lstStyle/>
            <a:p>
              <a:pPr algn="ctr"/>
              <a:r>
                <a:rPr lang="es-ES" sz="1000" b="1" dirty="0">
                  <a:solidFill>
                    <a:schemeClr val="accent1"/>
                  </a:solidFill>
                  <a:latin typeface="Consolas" panose="020B0609020204030204" pitchFamily="49" charset="0"/>
                </a:rPr>
                <a:t>Aux </a:t>
              </a:r>
              <a:r>
                <a:rPr lang="es-ES" sz="1000" b="1" dirty="0" err="1">
                  <a:solidFill>
                    <a:schemeClr val="accent1"/>
                  </a:solidFill>
                  <a:latin typeface="Consolas" panose="020B0609020204030204" pitchFamily="49" charset="0"/>
                </a:rPr>
                <a:t>window</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to</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see</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documentation</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the</a:t>
              </a:r>
              <a:r>
                <a:rPr lang="es-ES" sz="1000" b="1" dirty="0">
                  <a:solidFill>
                    <a:schemeClr val="accent1"/>
                  </a:solidFill>
                  <a:latin typeface="Consolas" panose="020B0609020204030204" pitchFamily="49" charset="0"/>
                </a:rPr>
                <a:t> variables, files, </a:t>
              </a:r>
              <a:r>
                <a:rPr lang="es-ES" sz="1000" b="1" dirty="0" err="1">
                  <a:solidFill>
                    <a:schemeClr val="accent1"/>
                  </a:solidFill>
                  <a:latin typeface="Consolas" panose="020B0609020204030204" pitchFamily="49" charset="0"/>
                </a:rPr>
                <a:t>etc</a:t>
              </a:r>
              <a:endParaRPr lang="es-ES" sz="1000" b="1" dirty="0">
                <a:solidFill>
                  <a:schemeClr val="accent1"/>
                </a:solidFill>
                <a:latin typeface="Consolas" panose="020B0609020204030204" pitchFamily="49" charset="0"/>
              </a:endParaRPr>
            </a:p>
          </p:txBody>
        </p:sp>
      </p:grpSp>
    </p:spTree>
    <p:extLst>
      <p:ext uri="{BB962C8B-B14F-4D97-AF65-F5344CB8AC3E}">
        <p14:creationId xmlns:p14="http://schemas.microsoft.com/office/powerpoint/2010/main" val="35885706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ppt-Capgemini_Standard-Template_2023-v1 (1)</Template>
  <TotalTime>0</TotalTime>
  <Words>2245</Words>
  <Application>Microsoft Office PowerPoint</Application>
  <PresentationFormat>Panorámica</PresentationFormat>
  <Paragraphs>372</Paragraphs>
  <Slides>36</Slides>
  <Notes>14</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36</vt:i4>
      </vt:variant>
    </vt:vector>
  </HeadingPairs>
  <TitlesOfParts>
    <vt:vector size="47" baseType="lpstr">
      <vt:lpstr>Consolas</vt:lpstr>
      <vt:lpstr>Ubuntu Light</vt:lpstr>
      <vt:lpstr>Ubuntu</vt:lpstr>
      <vt:lpstr>Arial</vt:lpstr>
      <vt:lpstr>GreekC</vt:lpstr>
      <vt:lpstr>Wingdings</vt:lpstr>
      <vt:lpstr>Arial</vt:lpstr>
      <vt:lpstr>Microsoft Sans Serif</vt:lpstr>
      <vt:lpstr>Ubuntu Medium</vt:lpstr>
      <vt:lpstr>Capgemini2021</vt:lpstr>
      <vt:lpstr>Paquete</vt:lpstr>
      <vt:lpstr>BASIC Python for structural engineers</vt:lpstr>
      <vt:lpstr>Index</vt:lpstr>
      <vt:lpstr>BIBLIOGRAPHY</vt:lpstr>
      <vt:lpstr>READ F06 Files</vt:lpstr>
      <vt:lpstr>1. Previous consideratioNs</vt:lpstr>
      <vt:lpstr>nsiderations Previous Considerationsrevious Consideration</vt:lpstr>
      <vt:lpstr>Previous ConsiderationS</vt:lpstr>
      <vt:lpstr> Previous ConsiderationsConsideration</vt:lpstr>
      <vt:lpstr>Previous Considerations</vt:lpstr>
      <vt:lpstr>RULLING RULLING RULLING!!!</vt:lpstr>
      <vt:lpstr>Everything in python is an object!ration</vt:lpstr>
      <vt:lpstr>Dir function</vt:lpstr>
      <vt:lpstr>I NEED SOME HELP : GET THE DOCUMENTATION</vt:lpstr>
      <vt:lpstr>BUILT-IN VARIABLE</vt:lpstr>
      <vt:lpstr>BUILT-IN VARIABLES : INT AND FLOAT</vt:lpstr>
      <vt:lpstr>BUILT-IN VARIABLES : INT AND FLOAT</vt:lpstr>
      <vt:lpstr>BUILT-IN VARIABLES : LIST</vt:lpstr>
      <vt:lpstr>BUILT-IN VARIABLES : LIST</vt:lpstr>
      <vt:lpstr>BUILT-IN VARIABLES : LIST</vt:lpstr>
      <vt:lpstr>BUILT-IN VARIABLES : STR</vt:lpstr>
      <vt:lpstr>BUILT-IN VARIABLES : STR</vt:lpstr>
      <vt:lpstr>BUILT-IN VARIABLES : STR</vt:lpstr>
      <vt:lpstr>BUILT-IN VARIABLES : DICT and TUPLES</vt:lpstr>
      <vt:lpstr>CONDITIONALS AND LOOPS </vt:lpstr>
      <vt:lpstr>CONDITIONALS AND LOOPS:  BUITL-IN BOOLEAN VARIABLE</vt:lpstr>
      <vt:lpstr>CONDITIONALS AND LOOPS:  IF/ELSE/ELIF</vt:lpstr>
      <vt:lpstr>CONDITIONALS AND LOOPS:  FOR AND WHILE SINTAXIS</vt:lpstr>
      <vt:lpstr>CONDITIONALS AND LOOPS:  LOOP CONTROL (BREAK/CONTINUE/ELSE)</vt:lpstr>
      <vt:lpstr>CONDITIONALS AND LOOPS:  TIPS</vt:lpstr>
      <vt:lpstr>CONDITIONALS AND LOOPS:  TIPS</vt:lpstr>
      <vt:lpstr>FUNCTIONS AND OPERATE wITH PLAIN TEXT FILES</vt:lpstr>
      <vt:lpstr>FUNCTIONS:</vt:lpstr>
      <vt:lpstr>SPECIAL FUNCTIONS: OPEN</vt:lpstr>
      <vt:lpstr>REAL EXAMPLES</vt:lpstr>
      <vt:lpstr>GET THE   FUTURE  YOU WANT</vt:lpstr>
      <vt:lpstr>About Capgemini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STANDARD  Template</dc:title>
  <dc:subject>ppt standard template</dc:subject>
  <dc:creator>Maroto Herreros, Enrique (external) [ES]</dc:creator>
  <cp:lastModifiedBy>Maroto Herreros, Enrique (external) [ES]</cp:lastModifiedBy>
  <cp:revision>115</cp:revision>
  <dcterms:created xsi:type="dcterms:W3CDTF">2025-02-11T14:34:45Z</dcterms:created>
  <dcterms:modified xsi:type="dcterms:W3CDTF">2025-09-29T14:22:41Z</dcterms:modified>
  <cp:category>Cojonudo</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5ccf67fa-d07d-422b-ace5-8fe9b51aa3fe</vt:lpwstr>
  </property>
  <property fmtid="{D5CDD505-2E9C-101B-9397-08002B2CF9AE}" pid="3" name="L">
    <vt:lpwstr>XXPRI</vt:lpwstr>
  </property>
  <property fmtid="{D5CDD505-2E9C-101B-9397-08002B2CF9AE}" pid="4" name="STAMP">
    <vt:lpwstr>NO</vt:lpwstr>
  </property>
  <property fmtid="{D5CDD505-2E9C-101B-9397-08002B2CF9AE}" pid="5" name="L2">
    <vt:lpwstr/>
  </property>
  <property fmtid="{D5CDD505-2E9C-101B-9397-08002B2CF9AE}" pid="6" name="L3">
    <vt:lpwstr/>
  </property>
  <property fmtid="{D5CDD505-2E9C-101B-9397-08002B2CF9AE}" pid="7" name="L1">
    <vt:lpwstr/>
  </property>
  <property fmtid="{D5CDD505-2E9C-101B-9397-08002B2CF9AE}" pid="8" name="L4">
    <vt:lpwstr/>
  </property>
  <property fmtid="{D5CDD505-2E9C-101B-9397-08002B2CF9AE}" pid="9" name="LABEL">
    <vt:lpwstr/>
  </property>
  <property fmtid="{D5CDD505-2E9C-101B-9397-08002B2CF9AE}" pid="10" name="TaggedBy">
    <vt:lpwstr>U69432</vt:lpwstr>
  </property>
</Properties>
</file>